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0" r:id="rId2"/>
  </p:sldMasterIdLst>
  <p:notesMasterIdLst>
    <p:notesMasterId r:id="rId60"/>
  </p:notesMasterIdLst>
  <p:sldIdLst>
    <p:sldId id="256" r:id="rId3"/>
    <p:sldId id="340" r:id="rId4"/>
    <p:sldId id="341" r:id="rId5"/>
    <p:sldId id="261" r:id="rId6"/>
    <p:sldId id="262" r:id="rId7"/>
    <p:sldId id="263" r:id="rId8"/>
    <p:sldId id="264" r:id="rId9"/>
    <p:sldId id="265" r:id="rId10"/>
    <p:sldId id="258" r:id="rId11"/>
    <p:sldId id="321" r:id="rId12"/>
    <p:sldId id="266" r:id="rId13"/>
    <p:sldId id="267" r:id="rId14"/>
    <p:sldId id="268" r:id="rId15"/>
    <p:sldId id="269" r:id="rId16"/>
    <p:sldId id="322" r:id="rId17"/>
    <p:sldId id="270" r:id="rId18"/>
    <p:sldId id="271" r:id="rId19"/>
    <p:sldId id="274" r:id="rId20"/>
    <p:sldId id="325" r:id="rId21"/>
    <p:sldId id="339" r:id="rId22"/>
    <p:sldId id="277" r:id="rId23"/>
    <p:sldId id="278" r:id="rId24"/>
    <p:sldId id="279" r:id="rId25"/>
    <p:sldId id="280" r:id="rId26"/>
    <p:sldId id="281" r:id="rId27"/>
    <p:sldId id="282" r:id="rId28"/>
    <p:sldId id="284" r:id="rId29"/>
    <p:sldId id="286" r:id="rId30"/>
    <p:sldId id="287" r:id="rId31"/>
    <p:sldId id="288" r:id="rId32"/>
    <p:sldId id="324" r:id="rId33"/>
    <p:sldId id="291" r:id="rId34"/>
    <p:sldId id="292" r:id="rId35"/>
    <p:sldId id="293" r:id="rId36"/>
    <p:sldId id="319" r:id="rId37"/>
    <p:sldId id="326" r:id="rId38"/>
    <p:sldId id="296" r:id="rId39"/>
    <p:sldId id="328" r:id="rId40"/>
    <p:sldId id="338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29" r:id="rId54"/>
    <p:sldId id="312" r:id="rId55"/>
    <p:sldId id="313" r:id="rId56"/>
    <p:sldId id="314" r:id="rId57"/>
    <p:sldId id="315" r:id="rId58"/>
    <p:sldId id="342" r:id="rId5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/>
    <p:restoredTop sz="94600"/>
  </p:normalViewPr>
  <p:slideViewPr>
    <p:cSldViewPr snapToGrid="0"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theme" Target="theme/theme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61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6C7B1D3-AA58-4F39-B67D-05179C9390DC}" type="doc">
      <dgm:prSet loTypeId="urn:microsoft.com/office/officeart/2005/8/layout/hierarchy2" loCatId="hierarchy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64AE38E4-F102-4B44-882D-BD5DBBCF6496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400" b="1" u="none" dirty="0" smtClean="0">
              <a:hlinkClick xmlns:r="http://schemas.openxmlformats.org/officeDocument/2006/relationships" r:id="" action="ppaction://noaction"/>
            </a:rPr>
            <a:t>Анализатор</a:t>
          </a:r>
        </a:p>
        <a:p>
          <a:r>
            <a:rPr lang="ru-RU" sz="3400" b="1" u="none" dirty="0" smtClean="0">
              <a:hlinkClick xmlns:r="http://schemas.openxmlformats.org/officeDocument/2006/relationships" r:id="" action="ppaction://noaction"/>
            </a:rPr>
            <a:t>3 части </a:t>
          </a:r>
          <a:endParaRPr lang="ru-RU" sz="3400" b="1" u="none" dirty="0"/>
        </a:p>
      </dgm:t>
    </dgm:pt>
    <dgm:pt modelId="{D38C5236-EEBB-4239-847F-DC05C3FEDB1C}" type="parTrans" cxnId="{D6A09BAA-A5C2-4F7F-B721-4DE9861691D7}">
      <dgm:prSet/>
      <dgm:spPr/>
      <dgm:t>
        <a:bodyPr/>
        <a:lstStyle/>
        <a:p>
          <a:endParaRPr lang="ru-RU"/>
        </a:p>
      </dgm:t>
    </dgm:pt>
    <dgm:pt modelId="{543FB7F8-2F20-42EE-ABAB-4B394FD3EF33}" type="sibTrans" cxnId="{D6A09BAA-A5C2-4F7F-B721-4DE9861691D7}">
      <dgm:prSet/>
      <dgm:spPr/>
      <dgm:t>
        <a:bodyPr/>
        <a:lstStyle/>
        <a:p>
          <a:endParaRPr lang="ru-RU"/>
        </a:p>
      </dgm:t>
    </dgm:pt>
    <dgm:pt modelId="{47CB4EB1-6888-4618-9B04-2D32EF17D8DD}">
      <dgm:prSet phldrT="[Текст]" custT="1"/>
      <dgm:spPr/>
      <dgm:t>
        <a:bodyPr/>
        <a:lstStyle/>
        <a:p>
          <a:r>
            <a:rPr lang="ru-RU" sz="2800" b="1" u="none" dirty="0" smtClean="0">
              <a:hlinkClick xmlns:r="http://schemas.openxmlformats.org/officeDocument/2006/relationships" r:id="" action="ppaction://noaction"/>
            </a:rPr>
            <a:t>Периферический  отдел</a:t>
          </a:r>
          <a:endParaRPr lang="ru-RU" sz="2800" b="1" u="none" dirty="0"/>
        </a:p>
      </dgm:t>
    </dgm:pt>
    <dgm:pt modelId="{0FB87533-C3DF-47E6-AE84-09B0DA7CC49A}" type="parTrans" cxnId="{8B3FD9D9-900E-4B16-97B9-1C6EB084B82E}">
      <dgm:prSet/>
      <dgm:spPr/>
      <dgm:t>
        <a:bodyPr/>
        <a:lstStyle/>
        <a:p>
          <a:endParaRPr lang="ru-RU" dirty="0"/>
        </a:p>
      </dgm:t>
    </dgm:pt>
    <dgm:pt modelId="{C0A330FD-ADBA-4DDA-8DD7-A634CD00B0DB}" type="sibTrans" cxnId="{8B3FD9D9-900E-4B16-97B9-1C6EB084B82E}">
      <dgm:prSet/>
      <dgm:spPr/>
      <dgm:t>
        <a:bodyPr/>
        <a:lstStyle/>
        <a:p>
          <a:endParaRPr lang="ru-RU"/>
        </a:p>
      </dgm:t>
    </dgm:pt>
    <dgm:pt modelId="{5806D2B9-D234-4911-B47D-DFF366266EAA}">
      <dgm:prSet phldrT="[Текст]"/>
      <dgm:spPr/>
      <dgm:t>
        <a:bodyPr/>
        <a:lstStyle/>
        <a:p>
          <a:r>
            <a:rPr lang="ru-RU" b="1" u="sng" dirty="0" smtClean="0">
              <a:hlinkClick xmlns:r="http://schemas.openxmlformats.org/officeDocument/2006/relationships" r:id="" action="ppaction://noaction"/>
            </a:rPr>
            <a:t>Проводниковый отдел</a:t>
          </a:r>
          <a:endParaRPr lang="ru-RU" b="1" u="sng" dirty="0"/>
        </a:p>
      </dgm:t>
    </dgm:pt>
    <dgm:pt modelId="{4E458289-1874-4BE1-AC19-28F5A9C9B1FC}" type="parTrans" cxnId="{1054B888-4C0A-4F36-A524-F3232D4257ED}">
      <dgm:prSet/>
      <dgm:spPr/>
      <dgm:t>
        <a:bodyPr/>
        <a:lstStyle/>
        <a:p>
          <a:endParaRPr lang="ru-RU" dirty="0"/>
        </a:p>
      </dgm:t>
    </dgm:pt>
    <dgm:pt modelId="{500CCE4E-63B2-4024-A38A-AE5F15A28A5A}" type="sibTrans" cxnId="{1054B888-4C0A-4F36-A524-F3232D4257ED}">
      <dgm:prSet/>
      <dgm:spPr/>
      <dgm:t>
        <a:bodyPr/>
        <a:lstStyle/>
        <a:p>
          <a:endParaRPr lang="ru-RU"/>
        </a:p>
      </dgm:t>
    </dgm:pt>
    <dgm:pt modelId="{C847F7B8-263C-4D41-80BB-95E31EB54976}">
      <dgm:prSet phldrT="[Текст]"/>
      <dgm:spPr/>
      <dgm:t>
        <a:bodyPr/>
        <a:lstStyle/>
        <a:p>
          <a:r>
            <a:rPr lang="ru-RU" b="1" dirty="0" smtClean="0">
              <a:hlinkClick xmlns:r="http://schemas.openxmlformats.org/officeDocument/2006/relationships" r:id="" action="ppaction://noaction"/>
            </a:rPr>
            <a:t>Центральный отдел</a:t>
          </a:r>
          <a:endParaRPr lang="ru-RU" b="1" dirty="0"/>
        </a:p>
      </dgm:t>
    </dgm:pt>
    <dgm:pt modelId="{F25BB23F-7D42-4C64-AED2-1938D076D2F3}" type="parTrans" cxnId="{0C27C077-77A1-4AE5-B564-EEA92F16AC7D}">
      <dgm:prSet/>
      <dgm:spPr/>
      <dgm:t>
        <a:bodyPr/>
        <a:lstStyle/>
        <a:p>
          <a:endParaRPr lang="ru-RU" dirty="0"/>
        </a:p>
      </dgm:t>
    </dgm:pt>
    <dgm:pt modelId="{55172B6C-A16A-4164-9374-051BC8017857}" type="sibTrans" cxnId="{0C27C077-77A1-4AE5-B564-EEA92F16AC7D}">
      <dgm:prSet/>
      <dgm:spPr/>
      <dgm:t>
        <a:bodyPr/>
        <a:lstStyle/>
        <a:p>
          <a:endParaRPr lang="ru-RU"/>
        </a:p>
      </dgm:t>
    </dgm:pt>
    <dgm:pt modelId="{3A504F04-7B23-4920-BF5D-2BCA758C6C14}" type="pres">
      <dgm:prSet presAssocID="{06C7B1D3-AA58-4F39-B67D-05179C9390DC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17A4D5-307C-4A76-93EF-0AE4F1063D0B}" type="pres">
      <dgm:prSet presAssocID="{64AE38E4-F102-4B44-882D-BD5DBBCF6496}" presName="root1" presStyleCnt="0"/>
      <dgm:spPr/>
      <dgm:t>
        <a:bodyPr/>
        <a:lstStyle/>
        <a:p>
          <a:endParaRPr lang="ru-RU"/>
        </a:p>
      </dgm:t>
    </dgm:pt>
    <dgm:pt modelId="{9DA6131D-CE8B-4E1A-B775-E701A1022C13}" type="pres">
      <dgm:prSet presAssocID="{64AE38E4-F102-4B44-882D-BD5DBBCF6496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37A48F8-E769-4BC9-A99A-0C048CA5C55B}" type="pres">
      <dgm:prSet presAssocID="{64AE38E4-F102-4B44-882D-BD5DBBCF6496}" presName="level2hierChild" presStyleCnt="0"/>
      <dgm:spPr/>
      <dgm:t>
        <a:bodyPr/>
        <a:lstStyle/>
        <a:p>
          <a:endParaRPr lang="ru-RU"/>
        </a:p>
      </dgm:t>
    </dgm:pt>
    <dgm:pt modelId="{6255A486-A353-4EA8-9F2B-1B5DD747E2BF}" type="pres">
      <dgm:prSet presAssocID="{0FB87533-C3DF-47E6-AE84-09B0DA7CC49A}" presName="conn2-1" presStyleLbl="parChTrans1D2" presStyleIdx="0" presStyleCnt="3"/>
      <dgm:spPr/>
      <dgm:t>
        <a:bodyPr/>
        <a:lstStyle/>
        <a:p>
          <a:endParaRPr lang="ru-RU"/>
        </a:p>
      </dgm:t>
    </dgm:pt>
    <dgm:pt modelId="{12D42DAA-81A9-4C11-BAE6-48A94BF1DD08}" type="pres">
      <dgm:prSet presAssocID="{0FB87533-C3DF-47E6-AE84-09B0DA7CC49A}" presName="connTx" presStyleLbl="parChTrans1D2" presStyleIdx="0" presStyleCnt="3"/>
      <dgm:spPr/>
      <dgm:t>
        <a:bodyPr/>
        <a:lstStyle/>
        <a:p>
          <a:endParaRPr lang="ru-RU"/>
        </a:p>
      </dgm:t>
    </dgm:pt>
    <dgm:pt modelId="{3B167FAE-DECB-4D39-886D-FD68213E9036}" type="pres">
      <dgm:prSet presAssocID="{47CB4EB1-6888-4618-9B04-2D32EF17D8DD}" presName="root2" presStyleCnt="0"/>
      <dgm:spPr/>
      <dgm:t>
        <a:bodyPr/>
        <a:lstStyle/>
        <a:p>
          <a:endParaRPr lang="ru-RU"/>
        </a:p>
      </dgm:t>
    </dgm:pt>
    <dgm:pt modelId="{B13CA9F0-902C-4B77-B6E6-2F88901577DF}" type="pres">
      <dgm:prSet presAssocID="{47CB4EB1-6888-4618-9B04-2D32EF17D8DD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A0EE127-D5B4-41A1-A5FD-F832146766B7}" type="pres">
      <dgm:prSet presAssocID="{47CB4EB1-6888-4618-9B04-2D32EF17D8DD}" presName="level3hierChild" presStyleCnt="0"/>
      <dgm:spPr/>
      <dgm:t>
        <a:bodyPr/>
        <a:lstStyle/>
        <a:p>
          <a:endParaRPr lang="ru-RU"/>
        </a:p>
      </dgm:t>
    </dgm:pt>
    <dgm:pt modelId="{7D22EAB0-FD3B-475C-A776-11692689F74F}" type="pres">
      <dgm:prSet presAssocID="{4E458289-1874-4BE1-AC19-28F5A9C9B1FC}" presName="conn2-1" presStyleLbl="parChTrans1D2" presStyleIdx="1" presStyleCnt="3"/>
      <dgm:spPr/>
      <dgm:t>
        <a:bodyPr/>
        <a:lstStyle/>
        <a:p>
          <a:endParaRPr lang="ru-RU"/>
        </a:p>
      </dgm:t>
    </dgm:pt>
    <dgm:pt modelId="{CE6ABE1F-2664-427E-B60C-51BB451FF759}" type="pres">
      <dgm:prSet presAssocID="{4E458289-1874-4BE1-AC19-28F5A9C9B1FC}" presName="connTx" presStyleLbl="parChTrans1D2" presStyleIdx="1" presStyleCnt="3"/>
      <dgm:spPr/>
      <dgm:t>
        <a:bodyPr/>
        <a:lstStyle/>
        <a:p>
          <a:endParaRPr lang="ru-RU"/>
        </a:p>
      </dgm:t>
    </dgm:pt>
    <dgm:pt modelId="{F0820156-8D74-4AA6-9B79-CF2135603617}" type="pres">
      <dgm:prSet presAssocID="{5806D2B9-D234-4911-B47D-DFF366266EAA}" presName="root2" presStyleCnt="0"/>
      <dgm:spPr/>
      <dgm:t>
        <a:bodyPr/>
        <a:lstStyle/>
        <a:p>
          <a:endParaRPr lang="ru-RU"/>
        </a:p>
      </dgm:t>
    </dgm:pt>
    <dgm:pt modelId="{A6C99FC5-F3BB-45D2-9B8F-902198FBAD20}" type="pres">
      <dgm:prSet presAssocID="{5806D2B9-D234-4911-B47D-DFF366266EAA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9AF66BC-419F-4DBE-A7D4-B93E432C0B54}" type="pres">
      <dgm:prSet presAssocID="{5806D2B9-D234-4911-B47D-DFF366266EAA}" presName="level3hierChild" presStyleCnt="0"/>
      <dgm:spPr/>
      <dgm:t>
        <a:bodyPr/>
        <a:lstStyle/>
        <a:p>
          <a:endParaRPr lang="ru-RU"/>
        </a:p>
      </dgm:t>
    </dgm:pt>
    <dgm:pt modelId="{E0DFE3D8-3241-4E47-BC33-BBE3EC3A1D96}" type="pres">
      <dgm:prSet presAssocID="{F25BB23F-7D42-4C64-AED2-1938D076D2F3}" presName="conn2-1" presStyleLbl="parChTrans1D2" presStyleIdx="2" presStyleCnt="3"/>
      <dgm:spPr/>
      <dgm:t>
        <a:bodyPr/>
        <a:lstStyle/>
        <a:p>
          <a:endParaRPr lang="ru-RU"/>
        </a:p>
      </dgm:t>
    </dgm:pt>
    <dgm:pt modelId="{24712C73-83BC-47B0-B7D3-9EAACD8BA74C}" type="pres">
      <dgm:prSet presAssocID="{F25BB23F-7D42-4C64-AED2-1938D076D2F3}" presName="connTx" presStyleLbl="parChTrans1D2" presStyleIdx="2" presStyleCnt="3"/>
      <dgm:spPr/>
      <dgm:t>
        <a:bodyPr/>
        <a:lstStyle/>
        <a:p>
          <a:endParaRPr lang="ru-RU"/>
        </a:p>
      </dgm:t>
    </dgm:pt>
    <dgm:pt modelId="{6FF7964D-0E08-4908-ADDB-96CC6095B40E}" type="pres">
      <dgm:prSet presAssocID="{C847F7B8-263C-4D41-80BB-95E31EB54976}" presName="root2" presStyleCnt="0"/>
      <dgm:spPr/>
      <dgm:t>
        <a:bodyPr/>
        <a:lstStyle/>
        <a:p>
          <a:endParaRPr lang="ru-RU"/>
        </a:p>
      </dgm:t>
    </dgm:pt>
    <dgm:pt modelId="{9517A150-E2A9-4B08-B904-07B79928B727}" type="pres">
      <dgm:prSet presAssocID="{C847F7B8-263C-4D41-80BB-95E31EB54976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CC0969B-8B1C-42D0-B716-4C3B3BF6ED0C}" type="pres">
      <dgm:prSet presAssocID="{C847F7B8-263C-4D41-80BB-95E31EB54976}" presName="level3hierChild" presStyleCnt="0"/>
      <dgm:spPr/>
      <dgm:t>
        <a:bodyPr/>
        <a:lstStyle/>
        <a:p>
          <a:endParaRPr lang="ru-RU"/>
        </a:p>
      </dgm:t>
    </dgm:pt>
  </dgm:ptLst>
  <dgm:cxnLst>
    <dgm:cxn modelId="{07E57B24-BDEE-43D2-AAD1-09E7CD1EB182}" type="presOf" srcId="{0FB87533-C3DF-47E6-AE84-09B0DA7CC49A}" destId="{12D42DAA-81A9-4C11-BAE6-48A94BF1DD08}" srcOrd="1" destOrd="0" presId="urn:microsoft.com/office/officeart/2005/8/layout/hierarchy2"/>
    <dgm:cxn modelId="{F9E417E9-52D5-4CFF-BA8E-6D508DB1016C}" type="presOf" srcId="{4E458289-1874-4BE1-AC19-28F5A9C9B1FC}" destId="{7D22EAB0-FD3B-475C-A776-11692689F74F}" srcOrd="0" destOrd="0" presId="urn:microsoft.com/office/officeart/2005/8/layout/hierarchy2"/>
    <dgm:cxn modelId="{0C27C077-77A1-4AE5-B564-EEA92F16AC7D}" srcId="{64AE38E4-F102-4B44-882D-BD5DBBCF6496}" destId="{C847F7B8-263C-4D41-80BB-95E31EB54976}" srcOrd="2" destOrd="0" parTransId="{F25BB23F-7D42-4C64-AED2-1938D076D2F3}" sibTransId="{55172B6C-A16A-4164-9374-051BC8017857}"/>
    <dgm:cxn modelId="{9BD1D216-4782-4827-A1D1-C0BCCB7190F5}" type="presOf" srcId="{06C7B1D3-AA58-4F39-B67D-05179C9390DC}" destId="{3A504F04-7B23-4920-BF5D-2BCA758C6C14}" srcOrd="0" destOrd="0" presId="urn:microsoft.com/office/officeart/2005/8/layout/hierarchy2"/>
    <dgm:cxn modelId="{957E32C9-0BF0-4287-9857-8397D269F154}" type="presOf" srcId="{4E458289-1874-4BE1-AC19-28F5A9C9B1FC}" destId="{CE6ABE1F-2664-427E-B60C-51BB451FF759}" srcOrd="1" destOrd="0" presId="urn:microsoft.com/office/officeart/2005/8/layout/hierarchy2"/>
    <dgm:cxn modelId="{1054B888-4C0A-4F36-A524-F3232D4257ED}" srcId="{64AE38E4-F102-4B44-882D-BD5DBBCF6496}" destId="{5806D2B9-D234-4911-B47D-DFF366266EAA}" srcOrd="1" destOrd="0" parTransId="{4E458289-1874-4BE1-AC19-28F5A9C9B1FC}" sibTransId="{500CCE4E-63B2-4024-A38A-AE5F15A28A5A}"/>
    <dgm:cxn modelId="{EF5FE3FB-CDA0-41CA-8099-667A04230FA4}" type="presOf" srcId="{C847F7B8-263C-4D41-80BB-95E31EB54976}" destId="{9517A150-E2A9-4B08-B904-07B79928B727}" srcOrd="0" destOrd="0" presId="urn:microsoft.com/office/officeart/2005/8/layout/hierarchy2"/>
    <dgm:cxn modelId="{7A87EDD1-8B2D-4034-A399-58576E852ACD}" type="presOf" srcId="{F25BB23F-7D42-4C64-AED2-1938D076D2F3}" destId="{E0DFE3D8-3241-4E47-BC33-BBE3EC3A1D96}" srcOrd="0" destOrd="0" presId="urn:microsoft.com/office/officeart/2005/8/layout/hierarchy2"/>
    <dgm:cxn modelId="{8BD6913E-184A-46A0-82EA-4B6417510F23}" type="presOf" srcId="{5806D2B9-D234-4911-B47D-DFF366266EAA}" destId="{A6C99FC5-F3BB-45D2-9B8F-902198FBAD20}" srcOrd="0" destOrd="0" presId="urn:microsoft.com/office/officeart/2005/8/layout/hierarchy2"/>
    <dgm:cxn modelId="{9555B703-8667-434C-BF05-C06BEFF43FA5}" type="presOf" srcId="{47CB4EB1-6888-4618-9B04-2D32EF17D8DD}" destId="{B13CA9F0-902C-4B77-B6E6-2F88901577DF}" srcOrd="0" destOrd="0" presId="urn:microsoft.com/office/officeart/2005/8/layout/hierarchy2"/>
    <dgm:cxn modelId="{D6A09BAA-A5C2-4F7F-B721-4DE9861691D7}" srcId="{06C7B1D3-AA58-4F39-B67D-05179C9390DC}" destId="{64AE38E4-F102-4B44-882D-BD5DBBCF6496}" srcOrd="0" destOrd="0" parTransId="{D38C5236-EEBB-4239-847F-DC05C3FEDB1C}" sibTransId="{543FB7F8-2F20-42EE-ABAB-4B394FD3EF33}"/>
    <dgm:cxn modelId="{10D7FAEA-1E03-4CA6-A605-206ABEE1EFE4}" type="presOf" srcId="{0FB87533-C3DF-47E6-AE84-09B0DA7CC49A}" destId="{6255A486-A353-4EA8-9F2B-1B5DD747E2BF}" srcOrd="0" destOrd="0" presId="urn:microsoft.com/office/officeart/2005/8/layout/hierarchy2"/>
    <dgm:cxn modelId="{631F9031-FBBA-417E-AE52-7809E0E174F0}" type="presOf" srcId="{64AE38E4-F102-4B44-882D-BD5DBBCF6496}" destId="{9DA6131D-CE8B-4E1A-B775-E701A1022C13}" srcOrd="0" destOrd="0" presId="urn:microsoft.com/office/officeart/2005/8/layout/hierarchy2"/>
    <dgm:cxn modelId="{2D459A83-2461-4D9E-8EFD-D299C78CCD1F}" type="presOf" srcId="{F25BB23F-7D42-4C64-AED2-1938D076D2F3}" destId="{24712C73-83BC-47B0-B7D3-9EAACD8BA74C}" srcOrd="1" destOrd="0" presId="urn:microsoft.com/office/officeart/2005/8/layout/hierarchy2"/>
    <dgm:cxn modelId="{8B3FD9D9-900E-4B16-97B9-1C6EB084B82E}" srcId="{64AE38E4-F102-4B44-882D-BD5DBBCF6496}" destId="{47CB4EB1-6888-4618-9B04-2D32EF17D8DD}" srcOrd="0" destOrd="0" parTransId="{0FB87533-C3DF-47E6-AE84-09B0DA7CC49A}" sibTransId="{C0A330FD-ADBA-4DDA-8DD7-A634CD00B0DB}"/>
    <dgm:cxn modelId="{92F049C9-DFA2-4381-BD5D-D6262E90DD2D}" type="presParOf" srcId="{3A504F04-7B23-4920-BF5D-2BCA758C6C14}" destId="{4617A4D5-307C-4A76-93EF-0AE4F1063D0B}" srcOrd="0" destOrd="0" presId="urn:microsoft.com/office/officeart/2005/8/layout/hierarchy2"/>
    <dgm:cxn modelId="{5518FBED-EA06-4267-9605-DF0731B34C24}" type="presParOf" srcId="{4617A4D5-307C-4A76-93EF-0AE4F1063D0B}" destId="{9DA6131D-CE8B-4E1A-B775-E701A1022C13}" srcOrd="0" destOrd="0" presId="urn:microsoft.com/office/officeart/2005/8/layout/hierarchy2"/>
    <dgm:cxn modelId="{59CADC00-F189-49A7-967B-8B1E785935AE}" type="presParOf" srcId="{4617A4D5-307C-4A76-93EF-0AE4F1063D0B}" destId="{B37A48F8-E769-4BC9-A99A-0C048CA5C55B}" srcOrd="1" destOrd="0" presId="urn:microsoft.com/office/officeart/2005/8/layout/hierarchy2"/>
    <dgm:cxn modelId="{5CEB5CAE-353E-4734-ABF8-FC2C1A768C8C}" type="presParOf" srcId="{B37A48F8-E769-4BC9-A99A-0C048CA5C55B}" destId="{6255A486-A353-4EA8-9F2B-1B5DD747E2BF}" srcOrd="0" destOrd="0" presId="urn:microsoft.com/office/officeart/2005/8/layout/hierarchy2"/>
    <dgm:cxn modelId="{9D346312-1DFD-4CB9-BC26-59C08D98B543}" type="presParOf" srcId="{6255A486-A353-4EA8-9F2B-1B5DD747E2BF}" destId="{12D42DAA-81A9-4C11-BAE6-48A94BF1DD08}" srcOrd="0" destOrd="0" presId="urn:microsoft.com/office/officeart/2005/8/layout/hierarchy2"/>
    <dgm:cxn modelId="{D64E05B9-6F68-4A14-B889-E66C5F9CF73F}" type="presParOf" srcId="{B37A48F8-E769-4BC9-A99A-0C048CA5C55B}" destId="{3B167FAE-DECB-4D39-886D-FD68213E9036}" srcOrd="1" destOrd="0" presId="urn:microsoft.com/office/officeart/2005/8/layout/hierarchy2"/>
    <dgm:cxn modelId="{5F57132D-6A84-4519-A439-2C620B22107C}" type="presParOf" srcId="{3B167FAE-DECB-4D39-886D-FD68213E9036}" destId="{B13CA9F0-902C-4B77-B6E6-2F88901577DF}" srcOrd="0" destOrd="0" presId="urn:microsoft.com/office/officeart/2005/8/layout/hierarchy2"/>
    <dgm:cxn modelId="{92048D09-9907-4993-A12D-6E10A2FA2848}" type="presParOf" srcId="{3B167FAE-DECB-4D39-886D-FD68213E9036}" destId="{2A0EE127-D5B4-41A1-A5FD-F832146766B7}" srcOrd="1" destOrd="0" presId="urn:microsoft.com/office/officeart/2005/8/layout/hierarchy2"/>
    <dgm:cxn modelId="{ACCC5632-C6AB-4E88-A54F-FBABE8D0414E}" type="presParOf" srcId="{B37A48F8-E769-4BC9-A99A-0C048CA5C55B}" destId="{7D22EAB0-FD3B-475C-A776-11692689F74F}" srcOrd="2" destOrd="0" presId="urn:microsoft.com/office/officeart/2005/8/layout/hierarchy2"/>
    <dgm:cxn modelId="{1217178B-B05B-44B1-9970-009547EFE6F6}" type="presParOf" srcId="{7D22EAB0-FD3B-475C-A776-11692689F74F}" destId="{CE6ABE1F-2664-427E-B60C-51BB451FF759}" srcOrd="0" destOrd="0" presId="urn:microsoft.com/office/officeart/2005/8/layout/hierarchy2"/>
    <dgm:cxn modelId="{D8741AA9-6EF8-4598-9512-EC40F4F6A8AC}" type="presParOf" srcId="{B37A48F8-E769-4BC9-A99A-0C048CA5C55B}" destId="{F0820156-8D74-4AA6-9B79-CF2135603617}" srcOrd="3" destOrd="0" presId="urn:microsoft.com/office/officeart/2005/8/layout/hierarchy2"/>
    <dgm:cxn modelId="{86B9F9A8-A989-4BC2-9831-3B80EC1A6379}" type="presParOf" srcId="{F0820156-8D74-4AA6-9B79-CF2135603617}" destId="{A6C99FC5-F3BB-45D2-9B8F-902198FBAD20}" srcOrd="0" destOrd="0" presId="urn:microsoft.com/office/officeart/2005/8/layout/hierarchy2"/>
    <dgm:cxn modelId="{933F7D8F-3BA9-47DB-85E8-DF8D19D1524F}" type="presParOf" srcId="{F0820156-8D74-4AA6-9B79-CF2135603617}" destId="{59AF66BC-419F-4DBE-A7D4-B93E432C0B54}" srcOrd="1" destOrd="0" presId="urn:microsoft.com/office/officeart/2005/8/layout/hierarchy2"/>
    <dgm:cxn modelId="{B0811166-1558-473F-A342-FB275F2E435E}" type="presParOf" srcId="{B37A48F8-E769-4BC9-A99A-0C048CA5C55B}" destId="{E0DFE3D8-3241-4E47-BC33-BBE3EC3A1D96}" srcOrd="4" destOrd="0" presId="urn:microsoft.com/office/officeart/2005/8/layout/hierarchy2"/>
    <dgm:cxn modelId="{C3FE5AC7-331F-420F-9482-F43E70A3033D}" type="presParOf" srcId="{E0DFE3D8-3241-4E47-BC33-BBE3EC3A1D96}" destId="{24712C73-83BC-47B0-B7D3-9EAACD8BA74C}" srcOrd="0" destOrd="0" presId="urn:microsoft.com/office/officeart/2005/8/layout/hierarchy2"/>
    <dgm:cxn modelId="{439C48C2-03D3-49D4-A2ED-8A028F4C7E5A}" type="presParOf" srcId="{B37A48F8-E769-4BC9-A99A-0C048CA5C55B}" destId="{6FF7964D-0E08-4908-ADDB-96CC6095B40E}" srcOrd="5" destOrd="0" presId="urn:microsoft.com/office/officeart/2005/8/layout/hierarchy2"/>
    <dgm:cxn modelId="{63F18AF1-A128-4DBB-99E0-5F6BD11ACD09}" type="presParOf" srcId="{6FF7964D-0E08-4908-ADDB-96CC6095B40E}" destId="{9517A150-E2A9-4B08-B904-07B79928B727}" srcOrd="0" destOrd="0" presId="urn:microsoft.com/office/officeart/2005/8/layout/hierarchy2"/>
    <dgm:cxn modelId="{C00AA14A-0D26-4395-BBA8-BE5B5E876223}" type="presParOf" srcId="{6FF7964D-0E08-4908-ADDB-96CC6095B40E}" destId="{9CC0969B-8B1C-42D0-B716-4C3B3BF6ED0C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0EF56E-6CFE-46E7-83DA-1C0473C8451A}" type="doc">
      <dgm:prSet loTypeId="urn:microsoft.com/office/officeart/2005/8/layout/hierarchy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810DF83C-4D21-4988-A959-89A061D48C41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100" b="1" dirty="0" smtClean="0"/>
            <a:t>Глазное яблоко:</a:t>
          </a:r>
          <a:endParaRPr lang="ru-RU" sz="2100" dirty="0" smtClean="0"/>
        </a:p>
        <a:p>
          <a:pPr algn="ctr"/>
          <a:r>
            <a:rPr lang="ru-RU" sz="2100" b="1" dirty="0" smtClean="0"/>
            <a:t>3 оболочки:</a:t>
          </a:r>
        </a:p>
        <a:p>
          <a:pPr algn="l"/>
          <a:r>
            <a:rPr lang="ru-RU" sz="2000" dirty="0" smtClean="0"/>
            <a:t>1.</a:t>
          </a:r>
          <a:r>
            <a:rPr lang="en-US" sz="2000" dirty="0" smtClean="0"/>
            <a:t> </a:t>
          </a:r>
          <a:r>
            <a:rPr lang="ru-RU" sz="2000" dirty="0" smtClean="0"/>
            <a:t>Наружная – фиброзная</a:t>
          </a:r>
        </a:p>
        <a:p>
          <a:pPr algn="l"/>
          <a:r>
            <a:rPr lang="ru-RU" sz="2000" dirty="0" smtClean="0"/>
            <a:t>2.</a:t>
          </a:r>
          <a:r>
            <a:rPr lang="en-US" sz="2000" dirty="0" smtClean="0"/>
            <a:t> </a:t>
          </a:r>
          <a:r>
            <a:rPr lang="ru-RU" sz="2000" dirty="0" smtClean="0"/>
            <a:t>Средняя – сосудистая</a:t>
          </a:r>
        </a:p>
        <a:p>
          <a:pPr algn="l"/>
          <a:r>
            <a:rPr lang="ru-RU" sz="2000" dirty="0" smtClean="0"/>
            <a:t>3.</a:t>
          </a:r>
          <a:r>
            <a:rPr lang="en-US" sz="2000" dirty="0" smtClean="0"/>
            <a:t> </a:t>
          </a:r>
          <a:r>
            <a:rPr lang="ru-RU" sz="2000" dirty="0" smtClean="0"/>
            <a:t>Внутренняя – сетчатка</a:t>
          </a:r>
        </a:p>
        <a:p>
          <a:pPr algn="ctr"/>
          <a:r>
            <a:rPr lang="ru-RU" sz="2100" b="1" dirty="0" smtClean="0"/>
            <a:t>Внутреннее ядро:</a:t>
          </a:r>
          <a:endParaRPr lang="ru-RU" sz="2100" dirty="0" smtClean="0"/>
        </a:p>
        <a:p>
          <a:pPr algn="l"/>
          <a:r>
            <a:rPr lang="en-US" sz="2000" dirty="0" smtClean="0"/>
            <a:t>&gt; </a:t>
          </a:r>
          <a:r>
            <a:rPr lang="ru-RU" sz="2000" dirty="0" smtClean="0"/>
            <a:t>Хрусталик</a:t>
          </a:r>
        </a:p>
        <a:p>
          <a:pPr algn="l"/>
          <a:r>
            <a:rPr lang="en-US" sz="2000" dirty="0" smtClean="0"/>
            <a:t>&gt; </a:t>
          </a:r>
          <a:r>
            <a:rPr lang="ru-RU" sz="2000" dirty="0" smtClean="0"/>
            <a:t>Стекловидное тело</a:t>
          </a:r>
        </a:p>
        <a:p>
          <a:pPr algn="l"/>
          <a:r>
            <a:rPr lang="en-US" sz="2000" dirty="0" smtClean="0"/>
            <a:t>&gt; </a:t>
          </a:r>
          <a:r>
            <a:rPr lang="ru-RU" sz="2000" dirty="0" smtClean="0"/>
            <a:t>Водянистая влага камер глаза </a:t>
          </a:r>
          <a:endParaRPr lang="ru-RU" sz="2000" dirty="0"/>
        </a:p>
      </dgm:t>
    </dgm:pt>
    <dgm:pt modelId="{90B8E783-C028-4984-9C59-4FBFC3BD2B5F}" type="parTrans" cxnId="{3D20FA73-286C-48A7-89EB-C6D083AC5953}">
      <dgm:prSet/>
      <dgm:spPr/>
      <dgm:t>
        <a:bodyPr/>
        <a:lstStyle/>
        <a:p>
          <a:endParaRPr lang="ru-RU"/>
        </a:p>
      </dgm:t>
    </dgm:pt>
    <dgm:pt modelId="{0AE90058-4C46-45CB-9140-1D6049F52FCC}" type="sibTrans" cxnId="{3D20FA73-286C-48A7-89EB-C6D083AC5953}">
      <dgm:prSet/>
      <dgm:spPr/>
      <dgm:t>
        <a:bodyPr/>
        <a:lstStyle/>
        <a:p>
          <a:endParaRPr lang="ru-RU"/>
        </a:p>
      </dgm:t>
    </dgm:pt>
    <dgm:pt modelId="{AC45C771-9E9A-4916-9694-4DD7882873C7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ru-RU" sz="2400" b="1" dirty="0" smtClean="0"/>
            <a:t>Вспомогательный аппарат:</a:t>
          </a:r>
          <a:endParaRPr lang="ru-RU" sz="2400" dirty="0" smtClean="0"/>
        </a:p>
        <a:p>
          <a:pPr algn="l"/>
          <a:r>
            <a:rPr lang="en-US" sz="2200" dirty="0" smtClean="0"/>
            <a:t>&gt; </a:t>
          </a:r>
          <a:r>
            <a:rPr lang="ru-RU" sz="2200" dirty="0" smtClean="0"/>
            <a:t>Защитные приспособления</a:t>
          </a:r>
        </a:p>
        <a:p>
          <a:pPr algn="l"/>
          <a:r>
            <a:rPr lang="en-US" sz="2200" dirty="0" smtClean="0"/>
            <a:t>&gt; </a:t>
          </a:r>
          <a:r>
            <a:rPr lang="ru-RU" sz="2200" dirty="0" smtClean="0"/>
            <a:t>Слезный аппарат</a:t>
          </a:r>
        </a:p>
        <a:p>
          <a:pPr algn="l"/>
          <a:r>
            <a:rPr lang="en-US" sz="2200" dirty="0" smtClean="0"/>
            <a:t>&gt; </a:t>
          </a:r>
          <a:r>
            <a:rPr lang="ru-RU" sz="2200" dirty="0" smtClean="0"/>
            <a:t>Двигательный аппарат</a:t>
          </a:r>
          <a:endParaRPr lang="ru-RU" sz="2200" dirty="0"/>
        </a:p>
      </dgm:t>
    </dgm:pt>
    <dgm:pt modelId="{83B6DDA2-ABE9-454E-858F-BC0D7078C4B0}" type="parTrans" cxnId="{BE3AA420-08A2-48B1-9594-990E8B900F80}">
      <dgm:prSet/>
      <dgm:spPr/>
      <dgm:t>
        <a:bodyPr/>
        <a:lstStyle/>
        <a:p>
          <a:endParaRPr lang="ru-RU"/>
        </a:p>
      </dgm:t>
    </dgm:pt>
    <dgm:pt modelId="{8504EDC7-23F5-4F71-9C68-7D892FEE0FBC}" type="sibTrans" cxnId="{BE3AA420-08A2-48B1-9594-990E8B900F80}">
      <dgm:prSet/>
      <dgm:spPr/>
      <dgm:t>
        <a:bodyPr/>
        <a:lstStyle/>
        <a:p>
          <a:endParaRPr lang="ru-RU"/>
        </a:p>
      </dgm:t>
    </dgm:pt>
    <dgm:pt modelId="{80B30623-22F5-4510-A56D-6FFE6FBA2A6F}">
      <dgm:prSet phldrT="[Текст]" custT="1"/>
      <dgm:spPr/>
      <dgm:t>
        <a:bodyPr/>
        <a:lstStyle/>
        <a:p>
          <a:r>
            <a:rPr lang="ru-RU" sz="3200" b="1" dirty="0" smtClean="0">
              <a:effectLst/>
            </a:rPr>
            <a:t>глаз</a:t>
          </a:r>
          <a:endParaRPr lang="ru-RU" sz="3200" b="1" dirty="0">
            <a:effectLst/>
          </a:endParaRPr>
        </a:p>
      </dgm:t>
    </dgm:pt>
    <dgm:pt modelId="{72ED5CDF-065B-4323-82E9-6A89F8427EEF}" type="sibTrans" cxnId="{6B7DCFC0-0234-47CD-86D7-EAA631C1A6FC}">
      <dgm:prSet/>
      <dgm:spPr/>
      <dgm:t>
        <a:bodyPr/>
        <a:lstStyle/>
        <a:p>
          <a:endParaRPr lang="ru-RU"/>
        </a:p>
      </dgm:t>
    </dgm:pt>
    <dgm:pt modelId="{86388D1B-50D3-4BBB-9C58-8A753D5D04AF}" type="parTrans" cxnId="{6B7DCFC0-0234-47CD-86D7-EAA631C1A6FC}">
      <dgm:prSet/>
      <dgm:spPr/>
      <dgm:t>
        <a:bodyPr/>
        <a:lstStyle/>
        <a:p>
          <a:endParaRPr lang="ru-RU"/>
        </a:p>
      </dgm:t>
    </dgm:pt>
    <dgm:pt modelId="{9F9333C1-392C-4AB6-9D40-A859F3B9B17B}" type="pres">
      <dgm:prSet presAssocID="{B60EF56E-6CFE-46E7-83DA-1C0473C8451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B5677CF-8241-4AD7-8680-2CB26BBA71E7}" type="pres">
      <dgm:prSet presAssocID="{80B30623-22F5-4510-A56D-6FFE6FBA2A6F}" presName="hierRoot1" presStyleCnt="0"/>
      <dgm:spPr/>
      <dgm:t>
        <a:bodyPr/>
        <a:lstStyle/>
        <a:p>
          <a:endParaRPr lang="ru-RU"/>
        </a:p>
      </dgm:t>
    </dgm:pt>
    <dgm:pt modelId="{F70B48F2-35C6-46A4-97B1-5CD30A93C728}" type="pres">
      <dgm:prSet presAssocID="{80B30623-22F5-4510-A56D-6FFE6FBA2A6F}" presName="composite" presStyleCnt="0"/>
      <dgm:spPr/>
      <dgm:t>
        <a:bodyPr/>
        <a:lstStyle/>
        <a:p>
          <a:endParaRPr lang="ru-RU"/>
        </a:p>
      </dgm:t>
    </dgm:pt>
    <dgm:pt modelId="{02116261-38FB-411D-9F22-4FA4F80F8416}" type="pres">
      <dgm:prSet presAssocID="{80B30623-22F5-4510-A56D-6FFE6FBA2A6F}" presName="background" presStyleLbl="node0" presStyleIdx="0" presStyleCnt="1"/>
      <dgm:spPr/>
      <dgm:t>
        <a:bodyPr/>
        <a:lstStyle/>
        <a:p>
          <a:endParaRPr lang="ru-RU"/>
        </a:p>
      </dgm:t>
    </dgm:pt>
    <dgm:pt modelId="{EE8C9E9E-D7F6-4B6E-9F6D-57603FB0A004}" type="pres">
      <dgm:prSet presAssocID="{80B30623-22F5-4510-A56D-6FFE6FBA2A6F}" presName="text" presStyleLbl="fgAcc0" presStyleIdx="0" presStyleCnt="1" custScaleY="28136" custLinFactNeighborX="1095" custLinFactNeighborY="-2241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B14A5A2-7C00-4DF8-AD3A-4E93FEA5C66C}" type="pres">
      <dgm:prSet presAssocID="{80B30623-22F5-4510-A56D-6FFE6FBA2A6F}" presName="hierChild2" presStyleCnt="0"/>
      <dgm:spPr/>
      <dgm:t>
        <a:bodyPr/>
        <a:lstStyle/>
        <a:p>
          <a:endParaRPr lang="ru-RU"/>
        </a:p>
      </dgm:t>
    </dgm:pt>
    <dgm:pt modelId="{95A63F4D-2865-4064-B8E9-6FB84BB499FB}" type="pres">
      <dgm:prSet presAssocID="{90B8E783-C028-4984-9C59-4FBFC3BD2B5F}" presName="Name10" presStyleLbl="parChTrans1D2" presStyleIdx="0" presStyleCnt="2"/>
      <dgm:spPr/>
      <dgm:t>
        <a:bodyPr/>
        <a:lstStyle/>
        <a:p>
          <a:endParaRPr lang="ru-RU"/>
        </a:p>
      </dgm:t>
    </dgm:pt>
    <dgm:pt modelId="{6DD99CE7-3A27-43A9-B508-57F7AF014E22}" type="pres">
      <dgm:prSet presAssocID="{810DF83C-4D21-4988-A959-89A061D48C41}" presName="hierRoot2" presStyleCnt="0"/>
      <dgm:spPr/>
      <dgm:t>
        <a:bodyPr/>
        <a:lstStyle/>
        <a:p>
          <a:endParaRPr lang="ru-RU"/>
        </a:p>
      </dgm:t>
    </dgm:pt>
    <dgm:pt modelId="{97271C06-94E3-431A-BBA4-FC295A0DC16B}" type="pres">
      <dgm:prSet presAssocID="{810DF83C-4D21-4988-A959-89A061D48C41}" presName="composite2" presStyleCnt="0"/>
      <dgm:spPr/>
      <dgm:t>
        <a:bodyPr/>
        <a:lstStyle/>
        <a:p>
          <a:endParaRPr lang="ru-RU"/>
        </a:p>
      </dgm:t>
    </dgm:pt>
    <dgm:pt modelId="{97BDEE72-35E6-4F52-99C1-906B91425261}" type="pres">
      <dgm:prSet presAssocID="{810DF83C-4D21-4988-A959-89A061D48C41}" presName="background2" presStyleLbl="node2" presStyleIdx="0" presStyleCnt="2"/>
      <dgm:spPr/>
      <dgm:t>
        <a:bodyPr/>
        <a:lstStyle/>
        <a:p>
          <a:endParaRPr lang="ru-RU"/>
        </a:p>
      </dgm:t>
    </dgm:pt>
    <dgm:pt modelId="{0CCCE1BE-CA71-4253-B1DA-EB5E0B269060}" type="pres">
      <dgm:prSet presAssocID="{810DF83C-4D21-4988-A959-89A061D48C41}" presName="text2" presStyleLbl="fgAcc2" presStyleIdx="0" presStyleCnt="2" custScaleX="170876" custScaleY="298607" custLinFactNeighborX="-4639" custLinFactNeighborY="-874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2EFED83-787F-4D0D-97F6-0E17318DFC37}" type="pres">
      <dgm:prSet presAssocID="{810DF83C-4D21-4988-A959-89A061D48C41}" presName="hierChild3" presStyleCnt="0"/>
      <dgm:spPr/>
      <dgm:t>
        <a:bodyPr/>
        <a:lstStyle/>
        <a:p>
          <a:endParaRPr lang="ru-RU"/>
        </a:p>
      </dgm:t>
    </dgm:pt>
    <dgm:pt modelId="{1B8AC460-18BA-4B37-BEA4-7A2E9EB10F1E}" type="pres">
      <dgm:prSet presAssocID="{83B6DDA2-ABE9-454E-858F-BC0D7078C4B0}" presName="Name10" presStyleLbl="parChTrans1D2" presStyleIdx="1" presStyleCnt="2"/>
      <dgm:spPr/>
      <dgm:t>
        <a:bodyPr/>
        <a:lstStyle/>
        <a:p>
          <a:endParaRPr lang="ru-RU"/>
        </a:p>
      </dgm:t>
    </dgm:pt>
    <dgm:pt modelId="{41F3AFDA-7E68-4603-8A71-876AF7413C0C}" type="pres">
      <dgm:prSet presAssocID="{AC45C771-9E9A-4916-9694-4DD7882873C7}" presName="hierRoot2" presStyleCnt="0"/>
      <dgm:spPr/>
      <dgm:t>
        <a:bodyPr/>
        <a:lstStyle/>
        <a:p>
          <a:endParaRPr lang="ru-RU"/>
        </a:p>
      </dgm:t>
    </dgm:pt>
    <dgm:pt modelId="{27A54139-C6AA-4E9F-BD31-73784EC62E21}" type="pres">
      <dgm:prSet presAssocID="{AC45C771-9E9A-4916-9694-4DD7882873C7}" presName="composite2" presStyleCnt="0"/>
      <dgm:spPr/>
      <dgm:t>
        <a:bodyPr/>
        <a:lstStyle/>
        <a:p>
          <a:endParaRPr lang="ru-RU"/>
        </a:p>
      </dgm:t>
    </dgm:pt>
    <dgm:pt modelId="{867C1B86-D5C7-43E2-BB91-AEE2FB0C79E3}" type="pres">
      <dgm:prSet presAssocID="{AC45C771-9E9A-4916-9694-4DD7882873C7}" presName="background2" presStyleLbl="node2" presStyleIdx="1" presStyleCnt="2"/>
      <dgm:spPr/>
      <dgm:t>
        <a:bodyPr/>
        <a:lstStyle/>
        <a:p>
          <a:endParaRPr lang="ru-RU"/>
        </a:p>
      </dgm:t>
    </dgm:pt>
    <dgm:pt modelId="{D2A083D5-AAB0-4F34-8BB0-BBF27A108313}" type="pres">
      <dgm:prSet presAssocID="{AC45C771-9E9A-4916-9694-4DD7882873C7}" presName="text2" presStyleLbl="fgAcc2" presStyleIdx="1" presStyleCnt="2" custScaleX="175323" custScaleY="308010" custLinFactNeighborX="-2590" custLinFactNeighborY="67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4AD210A-8DCB-40A2-95EF-0EEE1E83D008}" type="pres">
      <dgm:prSet presAssocID="{AC45C771-9E9A-4916-9694-4DD7882873C7}" presName="hierChild3" presStyleCnt="0"/>
      <dgm:spPr/>
      <dgm:t>
        <a:bodyPr/>
        <a:lstStyle/>
        <a:p>
          <a:endParaRPr lang="ru-RU"/>
        </a:p>
      </dgm:t>
    </dgm:pt>
  </dgm:ptLst>
  <dgm:cxnLst>
    <dgm:cxn modelId="{BE3AA420-08A2-48B1-9594-990E8B900F80}" srcId="{80B30623-22F5-4510-A56D-6FFE6FBA2A6F}" destId="{AC45C771-9E9A-4916-9694-4DD7882873C7}" srcOrd="1" destOrd="0" parTransId="{83B6DDA2-ABE9-454E-858F-BC0D7078C4B0}" sibTransId="{8504EDC7-23F5-4F71-9C68-7D892FEE0FBC}"/>
    <dgm:cxn modelId="{CFE90CC8-B28C-403A-A26A-6FC5A04447D2}" type="presOf" srcId="{80B30623-22F5-4510-A56D-6FFE6FBA2A6F}" destId="{EE8C9E9E-D7F6-4B6E-9F6D-57603FB0A004}" srcOrd="0" destOrd="0" presId="urn:microsoft.com/office/officeart/2005/8/layout/hierarchy1"/>
    <dgm:cxn modelId="{783243B1-65A3-491D-B284-CB2992C71400}" type="presOf" srcId="{810DF83C-4D21-4988-A959-89A061D48C41}" destId="{0CCCE1BE-CA71-4253-B1DA-EB5E0B269060}" srcOrd="0" destOrd="0" presId="urn:microsoft.com/office/officeart/2005/8/layout/hierarchy1"/>
    <dgm:cxn modelId="{BBD097FE-633C-4661-BADA-E65EDA903985}" type="presOf" srcId="{90B8E783-C028-4984-9C59-4FBFC3BD2B5F}" destId="{95A63F4D-2865-4064-B8E9-6FB84BB499FB}" srcOrd="0" destOrd="0" presId="urn:microsoft.com/office/officeart/2005/8/layout/hierarchy1"/>
    <dgm:cxn modelId="{5AA1A3D0-7111-4EEC-A9FC-55D691C42766}" type="presOf" srcId="{AC45C771-9E9A-4916-9694-4DD7882873C7}" destId="{D2A083D5-AAB0-4F34-8BB0-BBF27A108313}" srcOrd="0" destOrd="0" presId="urn:microsoft.com/office/officeart/2005/8/layout/hierarchy1"/>
    <dgm:cxn modelId="{EE72FEAC-58DD-4343-977C-BB2C9E28CFF0}" type="presOf" srcId="{B60EF56E-6CFE-46E7-83DA-1C0473C8451A}" destId="{9F9333C1-392C-4AB6-9D40-A859F3B9B17B}" srcOrd="0" destOrd="0" presId="urn:microsoft.com/office/officeart/2005/8/layout/hierarchy1"/>
    <dgm:cxn modelId="{6B7DCFC0-0234-47CD-86D7-EAA631C1A6FC}" srcId="{B60EF56E-6CFE-46E7-83DA-1C0473C8451A}" destId="{80B30623-22F5-4510-A56D-6FFE6FBA2A6F}" srcOrd="0" destOrd="0" parTransId="{86388D1B-50D3-4BBB-9C58-8A753D5D04AF}" sibTransId="{72ED5CDF-065B-4323-82E9-6A89F8427EEF}"/>
    <dgm:cxn modelId="{3D20FA73-286C-48A7-89EB-C6D083AC5953}" srcId="{80B30623-22F5-4510-A56D-6FFE6FBA2A6F}" destId="{810DF83C-4D21-4988-A959-89A061D48C41}" srcOrd="0" destOrd="0" parTransId="{90B8E783-C028-4984-9C59-4FBFC3BD2B5F}" sibTransId="{0AE90058-4C46-45CB-9140-1D6049F52FCC}"/>
    <dgm:cxn modelId="{8543A531-1824-46A3-BEF2-0390AD204028}" type="presOf" srcId="{83B6DDA2-ABE9-454E-858F-BC0D7078C4B0}" destId="{1B8AC460-18BA-4B37-BEA4-7A2E9EB10F1E}" srcOrd="0" destOrd="0" presId="urn:microsoft.com/office/officeart/2005/8/layout/hierarchy1"/>
    <dgm:cxn modelId="{9341909E-A05E-49D0-AF54-BC3EC4FC1EEB}" type="presParOf" srcId="{9F9333C1-392C-4AB6-9D40-A859F3B9B17B}" destId="{DB5677CF-8241-4AD7-8680-2CB26BBA71E7}" srcOrd="0" destOrd="0" presId="urn:microsoft.com/office/officeart/2005/8/layout/hierarchy1"/>
    <dgm:cxn modelId="{F7DE8332-AECE-4903-A332-024637722375}" type="presParOf" srcId="{DB5677CF-8241-4AD7-8680-2CB26BBA71E7}" destId="{F70B48F2-35C6-46A4-97B1-5CD30A93C728}" srcOrd="0" destOrd="0" presId="urn:microsoft.com/office/officeart/2005/8/layout/hierarchy1"/>
    <dgm:cxn modelId="{3D4E29E3-C863-4F67-873A-E32611C266A2}" type="presParOf" srcId="{F70B48F2-35C6-46A4-97B1-5CD30A93C728}" destId="{02116261-38FB-411D-9F22-4FA4F80F8416}" srcOrd="0" destOrd="0" presId="urn:microsoft.com/office/officeart/2005/8/layout/hierarchy1"/>
    <dgm:cxn modelId="{4F766063-B856-48E2-84EB-7501AE3D2F2D}" type="presParOf" srcId="{F70B48F2-35C6-46A4-97B1-5CD30A93C728}" destId="{EE8C9E9E-D7F6-4B6E-9F6D-57603FB0A004}" srcOrd="1" destOrd="0" presId="urn:microsoft.com/office/officeart/2005/8/layout/hierarchy1"/>
    <dgm:cxn modelId="{8C6AD561-C64C-45E6-9229-5F6A0E7D31B0}" type="presParOf" srcId="{DB5677CF-8241-4AD7-8680-2CB26BBA71E7}" destId="{8B14A5A2-7C00-4DF8-AD3A-4E93FEA5C66C}" srcOrd="1" destOrd="0" presId="urn:microsoft.com/office/officeart/2005/8/layout/hierarchy1"/>
    <dgm:cxn modelId="{732AC6E8-4906-40E1-8ABC-7BA124FBA770}" type="presParOf" srcId="{8B14A5A2-7C00-4DF8-AD3A-4E93FEA5C66C}" destId="{95A63F4D-2865-4064-B8E9-6FB84BB499FB}" srcOrd="0" destOrd="0" presId="urn:microsoft.com/office/officeart/2005/8/layout/hierarchy1"/>
    <dgm:cxn modelId="{10A54FD2-430B-494B-A8F4-9CE287178CB1}" type="presParOf" srcId="{8B14A5A2-7C00-4DF8-AD3A-4E93FEA5C66C}" destId="{6DD99CE7-3A27-43A9-B508-57F7AF014E22}" srcOrd="1" destOrd="0" presId="urn:microsoft.com/office/officeart/2005/8/layout/hierarchy1"/>
    <dgm:cxn modelId="{5CD54F91-BA36-4CF5-AD80-CE6C1087946C}" type="presParOf" srcId="{6DD99CE7-3A27-43A9-B508-57F7AF014E22}" destId="{97271C06-94E3-431A-BBA4-FC295A0DC16B}" srcOrd="0" destOrd="0" presId="urn:microsoft.com/office/officeart/2005/8/layout/hierarchy1"/>
    <dgm:cxn modelId="{B29F9106-B216-4594-B261-68B79EF73802}" type="presParOf" srcId="{97271C06-94E3-431A-BBA4-FC295A0DC16B}" destId="{97BDEE72-35E6-4F52-99C1-906B91425261}" srcOrd="0" destOrd="0" presId="urn:microsoft.com/office/officeart/2005/8/layout/hierarchy1"/>
    <dgm:cxn modelId="{C2A451C1-E268-449B-AAF3-45819EE23580}" type="presParOf" srcId="{97271C06-94E3-431A-BBA4-FC295A0DC16B}" destId="{0CCCE1BE-CA71-4253-B1DA-EB5E0B269060}" srcOrd="1" destOrd="0" presId="urn:microsoft.com/office/officeart/2005/8/layout/hierarchy1"/>
    <dgm:cxn modelId="{BEEDDED3-BA06-4CDC-BF83-055D65F9FA89}" type="presParOf" srcId="{6DD99CE7-3A27-43A9-B508-57F7AF014E22}" destId="{C2EFED83-787F-4D0D-97F6-0E17318DFC37}" srcOrd="1" destOrd="0" presId="urn:microsoft.com/office/officeart/2005/8/layout/hierarchy1"/>
    <dgm:cxn modelId="{7856B9DA-0894-4740-BCBB-6D709D747543}" type="presParOf" srcId="{8B14A5A2-7C00-4DF8-AD3A-4E93FEA5C66C}" destId="{1B8AC460-18BA-4B37-BEA4-7A2E9EB10F1E}" srcOrd="2" destOrd="0" presId="urn:microsoft.com/office/officeart/2005/8/layout/hierarchy1"/>
    <dgm:cxn modelId="{F9CAB3DD-BFD9-4113-81D0-08EE2A175B0F}" type="presParOf" srcId="{8B14A5A2-7C00-4DF8-AD3A-4E93FEA5C66C}" destId="{41F3AFDA-7E68-4603-8A71-876AF7413C0C}" srcOrd="3" destOrd="0" presId="urn:microsoft.com/office/officeart/2005/8/layout/hierarchy1"/>
    <dgm:cxn modelId="{8D467A90-7152-4FD8-AEBD-80073E97B906}" type="presParOf" srcId="{41F3AFDA-7E68-4603-8A71-876AF7413C0C}" destId="{27A54139-C6AA-4E9F-BD31-73784EC62E21}" srcOrd="0" destOrd="0" presId="urn:microsoft.com/office/officeart/2005/8/layout/hierarchy1"/>
    <dgm:cxn modelId="{2B29E303-38B2-4582-9DC0-8CF7C92D87FE}" type="presParOf" srcId="{27A54139-C6AA-4E9F-BD31-73784EC62E21}" destId="{867C1B86-D5C7-43E2-BB91-AEE2FB0C79E3}" srcOrd="0" destOrd="0" presId="urn:microsoft.com/office/officeart/2005/8/layout/hierarchy1"/>
    <dgm:cxn modelId="{4BC65F22-A320-4772-ADBD-CDFF8B24B889}" type="presParOf" srcId="{27A54139-C6AA-4E9F-BD31-73784EC62E21}" destId="{D2A083D5-AAB0-4F34-8BB0-BBF27A108313}" srcOrd="1" destOrd="0" presId="urn:microsoft.com/office/officeart/2005/8/layout/hierarchy1"/>
    <dgm:cxn modelId="{0644F7AC-5ED3-4EB7-8A8D-6B14F5CF4AE7}" type="presParOf" srcId="{41F3AFDA-7E68-4603-8A71-876AF7413C0C}" destId="{F4AD210A-8DCB-40A2-95EF-0EEE1E83D008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77768BF-BE6D-4DB1-B4CF-51A30E52C04F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6898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7768BF-BE6D-4DB1-B4CF-51A30E52C04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55855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1ABFA4-8A14-4E95-AA99-C6A71E1DF106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2765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1ABFA4-8A14-4E95-AA99-C6A71E1DF106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80551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4A006-B062-4A64-A4D7-ABBD010DC106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08941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71E1C-DF63-439F-BEE9-672F3796E4E4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1810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1ABFA4-8A14-4E95-AA99-C6A71E1DF106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16241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4A006-B062-4A64-A4D7-ABBD010DC106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212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4A006-B062-4A64-A4D7-ABBD010DC106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64596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71E1C-DF63-439F-BEE9-672F3796E4E4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4304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4A006-B062-4A64-A4D7-ABBD010DC106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6529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4A006-B062-4A64-A4D7-ABBD010DC106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0641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4A006-B062-4A64-A4D7-ABBD010DC106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89548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4A006-B062-4A64-A4D7-ABBD010DC106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2270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4A006-B062-4A64-A4D7-ABBD010DC106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1920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1ABFA4-8A14-4E95-AA99-C6A71E1DF106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731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4A006-B062-4A64-A4D7-ABBD010DC106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4452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4A006-B062-4A64-A4D7-ABBD010DC106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883576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4A006-B062-4A64-A4D7-ABBD010DC106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745632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4A006-B062-4A64-A4D7-ABBD010DC106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91334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1EE9BF-5A15-4D81-845E-7AE3CD945E15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053696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На слайде «активна» стрелка зрачок, обеспечивает переход к 11 слайду. Перевернутое</a:t>
            </a:r>
            <a:r>
              <a:rPr lang="ru-RU" baseline="0" dirty="0" smtClean="0"/>
              <a:t> изображение на сетчатке позволяет перейти к слайду 12.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71E1C-DF63-439F-BEE9-672F3796E4E4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564772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4A006-B062-4A64-A4D7-ABBD010DC106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941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87D2DB-F165-4E48-9B9E-832088B5345D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3922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4A006-B062-4A64-A4D7-ABBD010DC106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81423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4A006-B062-4A64-A4D7-ABBD010DC106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89157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DF223F-C88C-4C81-9D7B-B603D8D71181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84447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771E1C-DF63-439F-BEE9-672F3796E4E4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080742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4A006-B062-4A64-A4D7-ABBD010DC106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28895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7768BF-BE6D-4DB1-B4CF-51A30E52C04F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13731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118A9E-A82B-4CAE-ACD0-5C9F8E5F94FF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833312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4A006-B062-4A64-A4D7-ABBD010DC106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32065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4A006-B062-4A64-A4D7-ABBD010DC106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900416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1EE9BF-5A15-4D81-845E-7AE3CD945E15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1108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4A006-B062-4A64-A4D7-ABBD010DC106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03201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4A006-B062-4A64-A4D7-ABBD010DC106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244249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4A006-B062-4A64-A4D7-ABBD010DC106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616227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4A006-B062-4A64-A4D7-ABBD010DC106}" type="slidenum">
              <a:rPr lang="ru-RU" smtClean="0"/>
              <a:pPr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203352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4A006-B062-4A64-A4D7-ABBD010DC106}" type="slidenum">
              <a:rPr lang="ru-RU" smtClean="0"/>
              <a:pPr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82318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4A006-B062-4A64-A4D7-ABBD010DC106}" type="slidenum">
              <a:rPr lang="ru-RU" smtClean="0"/>
              <a:pPr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768525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505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506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BCEEBAF-F757-4005-AB3D-D1CDAC7D4F2D}" type="slidenum">
              <a:rPr lang="ru-RU"/>
              <a:pPr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9870554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4A006-B062-4A64-A4D7-ABBD010DC106}" type="slidenum">
              <a:rPr lang="ru-RU" smtClean="0"/>
              <a:pPr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03139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4A006-B062-4A64-A4D7-ABBD010DC106}" type="slidenum">
              <a:rPr lang="ru-RU" smtClean="0"/>
              <a:pPr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706618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4A006-B062-4A64-A4D7-ABBD010DC106}" type="slidenum">
              <a:rPr lang="ru-RU" smtClean="0"/>
              <a:pPr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181132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7768BF-BE6D-4DB1-B4CF-51A30E52C04F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23823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4A006-B062-4A64-A4D7-ABBD010DC106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27715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4A006-B062-4A64-A4D7-ABBD010DC106}" type="slidenum">
              <a:rPr lang="ru-RU" smtClean="0"/>
              <a:pPr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20825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4A006-B062-4A64-A4D7-ABBD010DC106}" type="slidenum">
              <a:rPr lang="ru-RU" smtClean="0"/>
              <a:pPr/>
              <a:t>54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82185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4A006-B062-4A64-A4D7-ABBD010DC106}" type="slidenum">
              <a:rPr lang="ru-RU" smtClean="0"/>
              <a:pPr/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11555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6E71B-AF15-4747-B601-00986F13BA5B}" type="slidenum">
              <a:rPr lang="ru-RU" smtClean="0"/>
              <a:pPr/>
              <a:t>56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82444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94A006-B062-4A64-A4D7-ABBD010DC106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1356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7768BF-BE6D-4DB1-B4CF-51A30E52C04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1074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FC0817-0DB2-4FF3-8E35-E3961AF4A5B0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1471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1ABFA4-8A14-4E95-AA99-C6A71E1DF106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8142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4" Type="http://schemas.openxmlformats.org/officeDocument/2006/relationships/image" Target="../media/image2.jpe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532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2533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98D146E7-F476-4AC3-835F-32DAAEEDC53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B2F6E8-D802-4307-B427-12A81FEB1B8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97600A-662F-442B-91E9-6ADBF2CCD38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82688" y="2017713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5145088" y="2017713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1182688" y="4151313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145088" y="4151313"/>
            <a:ext cx="3810000" cy="1981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1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12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3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19818F-DB71-4BCD-83F1-F65BD8D4220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ctrTitle"/>
            <p:custDataLst>
              <p:tags r:id="rId1"/>
            </p:custDataLst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29703" name="Rectangle 7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02757E0-12F3-482B-B038-8460C6051C3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0E064F-EFB5-4732-8232-AA8785310E7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3A3099-A357-44C5-91A9-9328CC4B97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40C5E5-0083-4ACB-953C-38066F6EF75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B1F976-9F98-4BD8-A1F6-85BC6D38450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7903D3-37F6-4B79-BECE-1BD579F0C16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90553C2-4EB5-404F-8E96-BFD47C244C3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857ED7-DE64-4869-B958-E858DBA91CD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C4BC1A-00DB-4509-9F16-DA837EF99C8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036F68-144F-462E-959B-0E10C67AA26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641158-1C59-42A6-86CE-EFF5FFBB3C5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1A093D-78A8-4A98-B7B9-CD69BBA9633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20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21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203E43-8162-4282-95FB-BA341B522C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86DDA2-20CF-4867-8075-705F0D082A4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6C97E7-221D-43AF-9D5D-5011EB5F7CF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A42B7E6-AA22-4297-817A-FDED6CBDE38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04896B-CBA4-45A0-8511-A3B96B48B0A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D7E731-9C18-4B1D-BFFD-62A59415612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310418-5168-454A-8ED5-992510893A2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DB9F17-132A-4310-9CDE-58701E26BA3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ags" Target="../tags/tag6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ags" Target="../tags/tag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4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5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182C156-29D8-460E-BA20-8521B709014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72" r:id="rId12"/>
  </p:sldLayoutIdLst>
  <p:transition/>
  <p:txStyles>
    <p:titleStyle>
      <a:lvl1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title"/>
            <p:custDataLst>
              <p:tags r:id="rId14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body" idx="1"/>
            <p:custDataLst>
              <p:tags r:id="rId15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8678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8679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855A827-3A8B-4FEC-9597-BBEB9478791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4" r:id="rId12"/>
  </p:sldLayoutIdLst>
  <p:transition/>
  <p:txStyles>
    <p:titleStyle>
      <a:lvl1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gif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slide" Target="slide45.xml"/><Relationship Id="rId5" Type="http://schemas.openxmlformats.org/officeDocument/2006/relationships/slide" Target="slide30.xml"/><Relationship Id="rId4" Type="http://schemas.openxmlformats.org/officeDocument/2006/relationships/slide" Target="slide2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jpeg"/><Relationship Id="rId3" Type="http://schemas.openxmlformats.org/officeDocument/2006/relationships/image" Target="../media/image41.jpeg"/><Relationship Id="rId7" Type="http://schemas.openxmlformats.org/officeDocument/2006/relationships/image" Target="../media/image45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slide" Target="slide12.xml"/><Relationship Id="rId7" Type="http://schemas.openxmlformats.org/officeDocument/2006/relationships/diagramLayout" Target="../diagrams/layou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5" Type="http://schemas.openxmlformats.org/officeDocument/2006/relationships/slide" Target="slide16.xml"/><Relationship Id="rId10" Type="http://schemas.microsoft.com/office/2007/relationships/diagramDrawing" Target="../diagrams/drawing1.xml"/><Relationship Id="rId4" Type="http://schemas.openxmlformats.org/officeDocument/2006/relationships/slide" Target="slide14.xml"/><Relationship Id="rId9" Type="http://schemas.openxmlformats.org/officeDocument/2006/relationships/diagramColors" Target="../diagrams/colors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gif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4722" y="2990883"/>
            <a:ext cx="4722938" cy="1761066"/>
          </a:xfrm>
        </p:spPr>
        <p:txBody>
          <a:bodyPr/>
          <a:lstStyle/>
          <a:p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УЧЕНИЕ ОБ АНАЛИЗАТОРАХ</a:t>
            </a:r>
            <a:b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ОРГАН ЗРЕНИЯ</a:t>
            </a:r>
            <a:endParaRPr lang="ru-RU" sz="3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Рисунок 3" descr="0002-002-Anatomija-organa-zrenija.jpg"/>
          <p:cNvPicPr>
            <a:picLocks noChangeAspect="1"/>
          </p:cNvPicPr>
          <p:nvPr/>
        </p:nvPicPr>
        <p:blipFill>
          <a:blip r:embed="rId3" cstate="print"/>
          <a:srcRect l="11413" t="24800" r="46063"/>
          <a:stretch>
            <a:fillRect/>
          </a:stretch>
        </p:blipFill>
        <p:spPr>
          <a:xfrm>
            <a:off x="4817660" y="1392071"/>
            <a:ext cx="3701634" cy="4699885"/>
          </a:xfrm>
          <a:prstGeom prst="rect">
            <a:avLst/>
          </a:prstGeom>
        </p:spPr>
      </p:pic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1000125" y="285750"/>
            <a:ext cx="735806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dirty="0">
                <a:solidFill>
                  <a:schemeClr val="tx2"/>
                </a:solidFill>
                <a:latin typeface="Times New Roman" pitchFamily="18" charset="0"/>
              </a:rPr>
              <a:t>Министерство здравоохранения Республики Татарстан</a:t>
            </a:r>
          </a:p>
          <a:p>
            <a:pPr algn="ctr" eaLnBrk="1" hangingPunct="1">
              <a:defRPr/>
            </a:pP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ГАПОУ «Буинское медицинское училище»</a:t>
            </a:r>
            <a:endParaRPr lang="ru-RU" b="1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0" y="155632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Электронное учебное пособие по дисциплине анатомия и физиология человека на тему: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046560" y="5516086"/>
            <a:ext cx="49882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eaLnBrk="1" hangingPunct="1">
              <a:spcBef>
                <a:spcPts val="0"/>
              </a:spcBef>
              <a:defRPr/>
            </a:pP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Автор : преподаватель анатомии и физиологии</a:t>
            </a:r>
          </a:p>
          <a:p>
            <a:pPr algn="r" eaLnBrk="1" hangingPunct="1">
              <a:spcBef>
                <a:spcPts val="0"/>
              </a:spcBef>
              <a:defRPr/>
            </a:pP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высшей квалификационной </a:t>
            </a:r>
          </a:p>
          <a:p>
            <a:pPr algn="r" eaLnBrk="1" hangingPunct="1">
              <a:spcBef>
                <a:spcPts val="0"/>
              </a:spcBef>
              <a:defRPr/>
            </a:pPr>
            <a:r>
              <a:rPr lang="ru-RU" b="1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категории Хисамова Г.З</a:t>
            </a:r>
            <a:r>
              <a:rPr lang="ru-RU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9" descr="Butterfly Wallpape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8000" y="1295400"/>
            <a:ext cx="1905000" cy="1428750"/>
          </a:xfrm>
          <a:prstGeom prst="rect">
            <a:avLst/>
          </a:prstGeom>
          <a:noFill/>
          <a:ln w="57150" cmpd="thickThin">
            <a:solidFill>
              <a:srgbClr val="FF3300"/>
            </a:solidFill>
            <a:miter lim="800000"/>
            <a:headEnd/>
            <a:tailEnd/>
          </a:ln>
        </p:spPr>
      </p:pic>
      <p:pic>
        <p:nvPicPr>
          <p:cNvPr id="5123" name="Picture 40" descr="Зимородок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942059">
            <a:off x="5029200" y="609600"/>
            <a:ext cx="1905000" cy="1428750"/>
          </a:xfrm>
          <a:prstGeom prst="rect">
            <a:avLst/>
          </a:prstGeom>
          <a:noFill/>
          <a:ln w="57150" cmpd="thickThin">
            <a:solidFill>
              <a:srgbClr val="FF3300"/>
            </a:solidFill>
            <a:miter lim="800000"/>
            <a:headEnd/>
            <a:tailEnd/>
          </a:ln>
        </p:spPr>
      </p:pic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592138"/>
            <a:ext cx="3886200" cy="528637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rgbClr val="002060"/>
                </a:solidFill>
              </a:rPr>
              <a:t>Органы чувств</a:t>
            </a:r>
            <a:endParaRPr lang="ru-RU" sz="3600" dirty="0" smtClean="0">
              <a:solidFill>
                <a:srgbClr val="FFFF00"/>
              </a:solidFill>
            </a:endParaRP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08213" y="1952625"/>
            <a:ext cx="3929062" cy="596900"/>
          </a:xfrm>
          <a:gradFill rotWithShape="1">
            <a:gsLst>
              <a:gs pos="0">
                <a:srgbClr val="FF3300"/>
              </a:gs>
              <a:gs pos="50000">
                <a:srgbClr val="FFFF00"/>
              </a:gs>
              <a:gs pos="100000">
                <a:srgbClr val="FF3300"/>
              </a:gs>
            </a:gsLst>
            <a:lin ang="0" scaled="1"/>
          </a:gradFill>
          <a:ln>
            <a:solidFill>
              <a:schemeClr val="tx1"/>
            </a:solidFill>
          </a:ln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ct val="0"/>
              </a:spcBef>
              <a:buClrTx/>
              <a:buFontTx/>
              <a:buNone/>
              <a:defRPr/>
            </a:pPr>
            <a:r>
              <a:rPr lang="ru-RU" sz="2800" b="1" dirty="0" smtClean="0">
                <a:solidFill>
                  <a:srgbClr val="002060"/>
                </a:solidFill>
              </a:rPr>
              <a:t>Органы чувств</a:t>
            </a:r>
          </a:p>
        </p:txBody>
      </p:sp>
      <p:sp>
        <p:nvSpPr>
          <p:cNvPr id="45063" name="Rectangle 7"/>
          <p:cNvSpPr>
            <a:spLocks noChangeArrowheads="1"/>
          </p:cNvSpPr>
          <p:nvPr/>
        </p:nvSpPr>
        <p:spPr bwMode="auto">
          <a:xfrm>
            <a:off x="1371600" y="4953000"/>
            <a:ext cx="1584325" cy="431800"/>
          </a:xfrm>
          <a:prstGeom prst="rect">
            <a:avLst/>
          </a:prstGeom>
          <a:gradFill rotWithShape="1">
            <a:gsLst>
              <a:gs pos="0">
                <a:srgbClr val="FF3300"/>
              </a:gs>
              <a:gs pos="50000">
                <a:srgbClr val="FFFF00"/>
              </a:gs>
              <a:gs pos="100000">
                <a:srgbClr val="FF33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defRPr/>
            </a:pPr>
            <a:endParaRPr lang="ru-RU" sz="2000" b="1">
              <a:solidFill>
                <a:srgbClr val="0066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5064" name="Rectangle 8"/>
          <p:cNvSpPr>
            <a:spLocks noChangeArrowheads="1"/>
          </p:cNvSpPr>
          <p:nvPr/>
        </p:nvSpPr>
        <p:spPr bwMode="auto">
          <a:xfrm>
            <a:off x="7308850" y="4076700"/>
            <a:ext cx="1582738" cy="431800"/>
          </a:xfrm>
          <a:prstGeom prst="rect">
            <a:avLst/>
          </a:prstGeom>
          <a:gradFill rotWithShape="1">
            <a:gsLst>
              <a:gs pos="0">
                <a:srgbClr val="FF3300"/>
              </a:gs>
              <a:gs pos="50000">
                <a:srgbClr val="FFFF00"/>
              </a:gs>
              <a:gs pos="100000">
                <a:srgbClr val="FF33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defRPr/>
            </a:pPr>
            <a:endParaRPr lang="ru-RU" sz="2000" b="1">
              <a:solidFill>
                <a:srgbClr val="0066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5065" name="Rectangle 9"/>
          <p:cNvSpPr>
            <a:spLocks noChangeArrowheads="1"/>
          </p:cNvSpPr>
          <p:nvPr/>
        </p:nvSpPr>
        <p:spPr bwMode="auto">
          <a:xfrm>
            <a:off x="2819400" y="4114800"/>
            <a:ext cx="1152525" cy="431800"/>
          </a:xfrm>
          <a:prstGeom prst="rect">
            <a:avLst/>
          </a:prstGeom>
          <a:gradFill rotWithShape="1">
            <a:gsLst>
              <a:gs pos="0">
                <a:srgbClr val="FF3300"/>
              </a:gs>
              <a:gs pos="50000">
                <a:srgbClr val="FFFF00"/>
              </a:gs>
              <a:gs pos="100000">
                <a:srgbClr val="FF33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defRPr/>
            </a:pPr>
            <a:endParaRPr lang="ru-RU" sz="2000" b="1">
              <a:solidFill>
                <a:srgbClr val="0066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5066" name="Rectangle 10"/>
          <p:cNvSpPr>
            <a:spLocks noChangeArrowheads="1"/>
          </p:cNvSpPr>
          <p:nvPr/>
        </p:nvSpPr>
        <p:spPr bwMode="auto">
          <a:xfrm>
            <a:off x="323850" y="4149725"/>
            <a:ext cx="1081088" cy="431800"/>
          </a:xfrm>
          <a:prstGeom prst="rect">
            <a:avLst/>
          </a:prstGeom>
          <a:gradFill rotWithShape="1">
            <a:gsLst>
              <a:gs pos="0">
                <a:srgbClr val="FF3300"/>
              </a:gs>
              <a:gs pos="50000">
                <a:srgbClr val="FFFF00"/>
              </a:gs>
              <a:gs pos="100000">
                <a:srgbClr val="FF33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defRPr/>
            </a:pPr>
            <a:endParaRPr lang="ru-RU" sz="2000" b="1">
              <a:solidFill>
                <a:srgbClr val="0066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5067" name="Rectangle 11"/>
          <p:cNvSpPr>
            <a:spLocks noChangeArrowheads="1"/>
          </p:cNvSpPr>
          <p:nvPr/>
        </p:nvSpPr>
        <p:spPr bwMode="auto">
          <a:xfrm>
            <a:off x="4438827" y="4042833"/>
            <a:ext cx="1657350" cy="431800"/>
          </a:xfrm>
          <a:prstGeom prst="rect">
            <a:avLst/>
          </a:prstGeom>
          <a:gradFill rotWithShape="1">
            <a:gsLst>
              <a:gs pos="0">
                <a:srgbClr val="FF3300"/>
              </a:gs>
              <a:gs pos="50000">
                <a:srgbClr val="FFFF00"/>
              </a:gs>
              <a:gs pos="100000">
                <a:srgbClr val="FF33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defRPr/>
            </a:pPr>
            <a:endParaRPr lang="ru-RU" sz="2000" b="1">
              <a:solidFill>
                <a:srgbClr val="0066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5069" name="Rectangle 13"/>
          <p:cNvSpPr>
            <a:spLocks noChangeArrowheads="1"/>
          </p:cNvSpPr>
          <p:nvPr/>
        </p:nvSpPr>
        <p:spPr bwMode="auto">
          <a:xfrm>
            <a:off x="5257800" y="4876800"/>
            <a:ext cx="3429000" cy="431800"/>
          </a:xfrm>
          <a:prstGeom prst="rect">
            <a:avLst/>
          </a:prstGeom>
          <a:gradFill rotWithShape="1">
            <a:gsLst>
              <a:gs pos="0">
                <a:srgbClr val="FF3300"/>
              </a:gs>
              <a:gs pos="50000">
                <a:srgbClr val="FFFF00"/>
              </a:gs>
              <a:gs pos="100000">
                <a:srgbClr val="FF3300"/>
              </a:gs>
            </a:gsLst>
            <a:lin ang="0" scaled="1"/>
          </a:gra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defRPr/>
            </a:pPr>
            <a:endParaRPr lang="ru-RU" sz="2000" b="1">
              <a:solidFill>
                <a:srgbClr val="0066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45073" name="AutoShape 17"/>
          <p:cNvSpPr>
            <a:spLocks noChangeArrowheads="1"/>
          </p:cNvSpPr>
          <p:nvPr/>
        </p:nvSpPr>
        <p:spPr bwMode="auto">
          <a:xfrm rot="850367">
            <a:off x="2057400" y="3657600"/>
            <a:ext cx="369888" cy="1008063"/>
          </a:xfrm>
          <a:prstGeom prst="downArrow">
            <a:avLst>
              <a:gd name="adj1" fmla="val 49556"/>
              <a:gd name="adj2" fmla="val 38621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77" name="AutoShape 21"/>
          <p:cNvSpPr>
            <a:spLocks noChangeArrowheads="1"/>
          </p:cNvSpPr>
          <p:nvPr/>
        </p:nvSpPr>
        <p:spPr bwMode="auto">
          <a:xfrm rot="-1144230">
            <a:off x="6473825" y="3746500"/>
            <a:ext cx="379413" cy="1008063"/>
          </a:xfrm>
          <a:prstGeom prst="downArrow">
            <a:avLst>
              <a:gd name="adj1" fmla="val 49556"/>
              <a:gd name="adj2" fmla="val 37652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82" name="Rectangle 26"/>
          <p:cNvSpPr>
            <a:spLocks noChangeArrowheads="1"/>
          </p:cNvSpPr>
          <p:nvPr/>
        </p:nvSpPr>
        <p:spPr bwMode="auto">
          <a:xfrm>
            <a:off x="468313" y="4149725"/>
            <a:ext cx="8128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</a:rPr>
              <a:t>Слух</a:t>
            </a:r>
          </a:p>
        </p:txBody>
      </p:sp>
      <p:sp>
        <p:nvSpPr>
          <p:cNvPr id="45083" name="Rectangle 27"/>
          <p:cNvSpPr>
            <a:spLocks noChangeArrowheads="1"/>
          </p:cNvSpPr>
          <p:nvPr/>
        </p:nvSpPr>
        <p:spPr bwMode="auto">
          <a:xfrm>
            <a:off x="2971800" y="4114800"/>
            <a:ext cx="7778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</a:rPr>
              <a:t>Вкус</a:t>
            </a:r>
          </a:p>
        </p:txBody>
      </p:sp>
      <p:sp>
        <p:nvSpPr>
          <p:cNvPr id="45084" name="Rectangle 28"/>
          <p:cNvSpPr>
            <a:spLocks noChangeArrowheads="1"/>
          </p:cNvSpPr>
          <p:nvPr/>
        </p:nvSpPr>
        <p:spPr bwMode="auto">
          <a:xfrm rot="10800000" flipV="1">
            <a:off x="1447800" y="4953000"/>
            <a:ext cx="1438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</a:rPr>
              <a:t>Зрение</a:t>
            </a:r>
          </a:p>
        </p:txBody>
      </p:sp>
      <p:sp>
        <p:nvSpPr>
          <p:cNvPr id="45085" name="Rectangle 29"/>
          <p:cNvSpPr>
            <a:spLocks noChangeArrowheads="1"/>
          </p:cNvSpPr>
          <p:nvPr/>
        </p:nvSpPr>
        <p:spPr bwMode="auto">
          <a:xfrm>
            <a:off x="4419600" y="4114800"/>
            <a:ext cx="14462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</a:rPr>
              <a:t>Обоняние</a:t>
            </a:r>
          </a:p>
        </p:txBody>
      </p:sp>
      <p:sp>
        <p:nvSpPr>
          <p:cNvPr id="45086" name="Rectangle 30"/>
          <p:cNvSpPr>
            <a:spLocks noChangeArrowheads="1"/>
          </p:cNvSpPr>
          <p:nvPr/>
        </p:nvSpPr>
        <p:spPr bwMode="auto">
          <a:xfrm>
            <a:off x="7380288" y="4076700"/>
            <a:ext cx="138906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</a:rPr>
              <a:t>Осязание</a:t>
            </a:r>
          </a:p>
        </p:txBody>
      </p:sp>
      <p:sp>
        <p:nvSpPr>
          <p:cNvPr id="45088" name="Rectangle 32"/>
          <p:cNvSpPr>
            <a:spLocks noChangeArrowheads="1"/>
          </p:cNvSpPr>
          <p:nvPr/>
        </p:nvSpPr>
        <p:spPr bwMode="auto">
          <a:xfrm>
            <a:off x="5562600" y="4876800"/>
            <a:ext cx="2808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</a:rPr>
              <a:t>Чувство равновесия</a:t>
            </a:r>
          </a:p>
        </p:txBody>
      </p:sp>
      <p:sp>
        <p:nvSpPr>
          <p:cNvPr id="45091" name="AutoShape 35"/>
          <p:cNvSpPr>
            <a:spLocks noChangeArrowheads="1"/>
          </p:cNvSpPr>
          <p:nvPr/>
        </p:nvSpPr>
        <p:spPr bwMode="auto">
          <a:xfrm rot="2443681">
            <a:off x="1143000" y="3048000"/>
            <a:ext cx="346075" cy="931863"/>
          </a:xfrm>
          <a:prstGeom prst="downArrow">
            <a:avLst>
              <a:gd name="adj1" fmla="val 49556"/>
              <a:gd name="adj2" fmla="val 38159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92" name="AutoShape 36"/>
          <p:cNvSpPr>
            <a:spLocks noChangeArrowheads="1"/>
          </p:cNvSpPr>
          <p:nvPr/>
        </p:nvSpPr>
        <p:spPr bwMode="auto">
          <a:xfrm>
            <a:off x="3276600" y="2971800"/>
            <a:ext cx="358775" cy="1008063"/>
          </a:xfrm>
          <a:prstGeom prst="downArrow">
            <a:avLst>
              <a:gd name="adj1" fmla="val 49556"/>
              <a:gd name="adj2" fmla="val 39818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93" name="AutoShape 37"/>
          <p:cNvSpPr>
            <a:spLocks noChangeArrowheads="1"/>
          </p:cNvSpPr>
          <p:nvPr/>
        </p:nvSpPr>
        <p:spPr bwMode="auto">
          <a:xfrm>
            <a:off x="5029200" y="2971800"/>
            <a:ext cx="358775" cy="1008063"/>
          </a:xfrm>
          <a:prstGeom prst="downArrow">
            <a:avLst>
              <a:gd name="adj1" fmla="val 49556"/>
              <a:gd name="adj2" fmla="val 39818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45094" name="AutoShape 38"/>
          <p:cNvSpPr>
            <a:spLocks noChangeArrowheads="1"/>
          </p:cNvSpPr>
          <p:nvPr/>
        </p:nvSpPr>
        <p:spPr bwMode="auto">
          <a:xfrm rot="-2982650">
            <a:off x="7575550" y="2879726"/>
            <a:ext cx="388937" cy="1008062"/>
          </a:xfrm>
          <a:prstGeom prst="downArrow">
            <a:avLst>
              <a:gd name="adj1" fmla="val 49556"/>
              <a:gd name="adj2" fmla="val 36730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505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05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505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50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50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5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0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50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5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50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50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5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50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50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5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5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45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45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50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50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5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50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900" decel="100000" fill="hold"/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5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900" decel="1000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450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5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900" decel="100000" fill="hold"/>
                                        <p:tgtEl>
                                          <p:spTgt spid="45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450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900" decel="100000" fill="hold"/>
                                        <p:tgtEl>
                                          <p:spTgt spid="45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5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50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900" decel="100000" fill="hold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450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45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900" decel="100000" fill="hold"/>
                                        <p:tgtEl>
                                          <p:spTgt spid="45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5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50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50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5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50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50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5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50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50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5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50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50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5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450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450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45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50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450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45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 animBg="1"/>
      <p:bldP spid="45063" grpId="0" animBg="1"/>
      <p:bldP spid="45064" grpId="0" animBg="1"/>
      <p:bldP spid="45065" grpId="0" animBg="1"/>
      <p:bldP spid="45066" grpId="0" animBg="1"/>
      <p:bldP spid="45067" grpId="0" animBg="1"/>
      <p:bldP spid="45069" grpId="0" animBg="1"/>
      <p:bldP spid="45073" grpId="0" animBg="1"/>
      <p:bldP spid="45077" grpId="0" animBg="1"/>
      <p:bldP spid="45082" grpId="0"/>
      <p:bldP spid="45083" grpId="0"/>
      <p:bldP spid="45084" grpId="0"/>
      <p:bldP spid="45085" grpId="0"/>
      <p:bldP spid="45086" grpId="0"/>
      <p:bldP spid="45088" grpId="0"/>
      <p:bldP spid="45091" grpId="0" animBg="1"/>
      <p:bldP spid="45092" grpId="0" animBg="1"/>
      <p:bldP spid="45093" grpId="0" animBg="1"/>
      <p:bldP spid="4509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3589244"/>
              </p:ext>
            </p:extLst>
          </p:nvPr>
        </p:nvGraphicFramePr>
        <p:xfrm>
          <a:off x="214282" y="285727"/>
          <a:ext cx="8572560" cy="65276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00264"/>
                <a:gridCol w="2286016"/>
                <a:gridCol w="2143140"/>
                <a:gridCol w="2143140"/>
              </a:tblGrid>
              <a:tr h="611118">
                <a:tc>
                  <a:txBody>
                    <a:bodyPr/>
                    <a:lstStyle/>
                    <a:p>
                      <a:r>
                        <a:rPr kumimoji="0" lang="ru-RU" sz="1800" kern="1200" dirty="0" smtClean="0"/>
                        <a:t>Анализатор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/>
                        <a:t>Периферический отдел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/>
                        <a:t>Проводниковый отдел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/>
                        <a:t>Центральный отдел</a:t>
                      </a:r>
                      <a:endParaRPr lang="ru-RU" dirty="0"/>
                    </a:p>
                  </a:txBody>
                  <a:tcPr/>
                </a:tc>
              </a:tr>
              <a:tr h="2968285">
                <a:tc>
                  <a:txBody>
                    <a:bodyPr/>
                    <a:lstStyle/>
                    <a:p>
                      <a:r>
                        <a:rPr kumimoji="0" lang="ru-RU" sz="2200" b="1" kern="1200" dirty="0" smtClean="0"/>
                        <a:t>Зрительный</a:t>
                      </a:r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/>
                        <a:t>Фоторецепторы сетчатки: П и К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/>
                        <a:t>Зрительный нерв (</a:t>
                      </a:r>
                      <a:r>
                        <a:rPr kumimoji="0" lang="en-US" sz="1800" kern="1200" dirty="0" smtClean="0"/>
                        <a:t>II</a:t>
                      </a:r>
                      <a:r>
                        <a:rPr kumimoji="0" lang="ru-RU" sz="1800" kern="1200" dirty="0" smtClean="0"/>
                        <a:t> пара).</a:t>
                      </a:r>
                    </a:p>
                    <a:p>
                      <a:r>
                        <a:rPr kumimoji="0" lang="ru-RU" sz="1800" kern="1200" dirty="0" smtClean="0"/>
                        <a:t>Подкорковые зрительные центры: верхние холмики крыши среднего мозга,</a:t>
                      </a:r>
                      <a:r>
                        <a:rPr kumimoji="0" lang="ru-RU" sz="1800" kern="1200" baseline="0" dirty="0" smtClean="0"/>
                        <a:t> </a:t>
                      </a:r>
                      <a:r>
                        <a:rPr kumimoji="0" lang="ru-RU" sz="1800" kern="1200" dirty="0" smtClean="0"/>
                        <a:t>ядра латеральных коленчатых тел, таламуса.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/>
                        <a:t>Затылочная доля КГМ.</a:t>
                      </a:r>
                      <a:endParaRPr lang="ru-RU" dirty="0"/>
                    </a:p>
                  </a:txBody>
                  <a:tcPr/>
                </a:tc>
              </a:tr>
              <a:tr h="2778580">
                <a:tc>
                  <a:txBody>
                    <a:bodyPr/>
                    <a:lstStyle/>
                    <a:p>
                      <a:r>
                        <a:rPr kumimoji="0" lang="ru-RU" sz="2200" b="1" kern="1200" dirty="0" smtClean="0"/>
                        <a:t>Слуховой</a:t>
                      </a:r>
                      <a:endParaRPr lang="ru-RU" sz="2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/>
                        <a:t>Волосковые клетки </a:t>
                      </a:r>
                      <a:r>
                        <a:rPr kumimoji="0" lang="ru-RU" sz="1800" kern="1200" dirty="0" err="1" smtClean="0"/>
                        <a:t>кортиева</a:t>
                      </a:r>
                      <a:r>
                        <a:rPr kumimoji="0" lang="ru-RU" sz="1800" kern="1200" dirty="0" smtClean="0"/>
                        <a:t> органа (в улитке)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kern="1200" dirty="0" smtClean="0"/>
                        <a:t>Преддверно-улитковый нерв (</a:t>
                      </a:r>
                      <a:r>
                        <a:rPr kumimoji="0" lang="en-US" sz="1600" kern="1200" dirty="0" smtClean="0"/>
                        <a:t>VIII</a:t>
                      </a:r>
                      <a:r>
                        <a:rPr kumimoji="0" lang="ru-RU" sz="1600" kern="1200" dirty="0" smtClean="0"/>
                        <a:t> пара) – слуховой нерв. Подкорковые центры слуха: медиальные коленчатые тела </a:t>
                      </a:r>
                      <a:r>
                        <a:rPr kumimoji="0" lang="ru-RU" sz="1600" kern="1200" dirty="0" err="1" smtClean="0"/>
                        <a:t>толамуса</a:t>
                      </a:r>
                      <a:r>
                        <a:rPr kumimoji="0" lang="ru-RU" sz="1600" kern="1200" dirty="0" smtClean="0"/>
                        <a:t>, нижние холмики четверохолмия среднего мозга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/>
                        <a:t>Височная доля КГМ (верхняя височная извилина).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0" y="0"/>
          <a:ext cx="9144000" cy="68580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286001"/>
                <a:gridCol w="2260278"/>
                <a:gridCol w="2311720"/>
                <a:gridCol w="2286001"/>
              </a:tblGrid>
              <a:tr h="39756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4273826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/>
                        <a:t>Вестибулярный</a:t>
                      </a:r>
                      <a:endParaRPr lang="ru-RU" sz="20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/>
                        <a:t>Волосковые клетки полукружных каналов (в гребешках) и вестибулорецепторы преддверия (в пятнах мешочков)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/>
                        <a:t>Преддверно-улитковый нерв (</a:t>
                      </a:r>
                      <a:r>
                        <a:rPr kumimoji="0" lang="en-US" sz="1800" kern="1200" dirty="0" smtClean="0"/>
                        <a:t>VIII</a:t>
                      </a:r>
                      <a:r>
                        <a:rPr kumimoji="0" lang="ru-RU" sz="1800" kern="1200" dirty="0" smtClean="0"/>
                        <a:t> пара) – вестибулярный нерв.</a:t>
                      </a:r>
                    </a:p>
                    <a:p>
                      <a:r>
                        <a:rPr kumimoji="0" lang="ru-RU" sz="1800" kern="1200" dirty="0" smtClean="0"/>
                        <a:t>Вестибулярные подкорковые центры: ядра спинного мозга, продолговатого мозга, мозжечка.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/>
                        <a:t>Теменная доля КГМ (постцентральная извилина</a:t>
                      </a:r>
                      <a:endParaRPr lang="ru-RU" dirty="0"/>
                    </a:p>
                  </a:txBody>
                  <a:tcPr/>
                </a:tc>
              </a:tr>
              <a:tr h="2186608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/>
                        <a:t>Обонятельный</a:t>
                      </a:r>
                      <a:endParaRPr lang="ru-RU" sz="22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kumimoji="0" lang="ru-RU" sz="1600" kern="1200" dirty="0" smtClean="0"/>
                        <a:t>Обонятельные клетки слизистой оболочки верхней носовой раковины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kern="1200" dirty="0" smtClean="0"/>
                        <a:t>Обонятельный нерв (</a:t>
                      </a:r>
                      <a:r>
                        <a:rPr kumimoji="0" lang="en-US" sz="1600" kern="1200" dirty="0" smtClean="0"/>
                        <a:t>I</a:t>
                      </a:r>
                      <a:r>
                        <a:rPr kumimoji="0" lang="ru-RU" sz="1600" kern="1200" dirty="0" smtClean="0"/>
                        <a:t> пара)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600" kern="1200" dirty="0" smtClean="0"/>
                        <a:t>Височная доля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-2" y="530224"/>
          <a:ext cx="9144004" cy="632777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071672"/>
                <a:gridCol w="2500330"/>
                <a:gridCol w="2286001"/>
                <a:gridCol w="2286001"/>
              </a:tblGrid>
              <a:tr h="2003795"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</a:rPr>
                        <a:t>Двигательный (моторный)</a:t>
                      </a:r>
                      <a:endParaRPr lang="ru-RU" sz="20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</a:rPr>
                        <a:t>Проприорецепторы мышц, сухожилий, суставов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</a:rPr>
                        <a:t>СМН (чувствительные нервы скелетно-мышечного аппарата)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</a:rPr>
                        <a:t>Лобная доля (передняя центральная извилина)</a:t>
                      </a:r>
                      <a:endParaRPr lang="ru-RU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1687407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2200" b="1" dirty="0"/>
                        <a:t>Вкусовой</a:t>
                      </a:r>
                      <a:endParaRPr lang="ru-RU" sz="22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/>
                        <a:t>Вкусовые рецепторы ротовой полости и языка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/>
                        <a:t>Лицевой нерв (</a:t>
                      </a:r>
                      <a:r>
                        <a:rPr kumimoji="0" lang="en-US" sz="1800" kern="1200" dirty="0" smtClean="0"/>
                        <a:t>VII</a:t>
                      </a:r>
                      <a:r>
                        <a:rPr kumimoji="0" lang="ru-RU" sz="1800" kern="1200" dirty="0" smtClean="0"/>
                        <a:t> пара),</a:t>
                      </a:r>
                    </a:p>
                    <a:p>
                      <a:r>
                        <a:rPr kumimoji="0" lang="ru-RU" sz="1800" kern="1200" dirty="0" smtClean="0"/>
                        <a:t>Языкоглоточный нерв (</a:t>
                      </a:r>
                      <a:r>
                        <a:rPr kumimoji="0" lang="en-US" sz="1800" kern="1200" dirty="0" smtClean="0"/>
                        <a:t>IX</a:t>
                      </a:r>
                      <a:r>
                        <a:rPr kumimoji="0" lang="ru-RU" sz="1800" kern="1200" dirty="0" smtClean="0"/>
                        <a:t> пара)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/>
                        <a:t>Височная доля</a:t>
                      </a:r>
                      <a:endParaRPr lang="ru-RU" dirty="0"/>
                    </a:p>
                  </a:txBody>
                  <a:tcPr/>
                </a:tc>
              </a:tr>
              <a:tr h="2636574">
                <a:tc>
                  <a:txBody>
                    <a:bodyPr/>
                    <a:lstStyle/>
                    <a:p>
                      <a:r>
                        <a:rPr kumimoji="0" lang="ru-RU" sz="1900" b="1" kern="1200" dirty="0" smtClean="0"/>
                        <a:t>Кожный (соматосенсор-ный)</a:t>
                      </a:r>
                      <a:endParaRPr lang="ru-RU" sz="19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/>
                        <a:t>Осязательные рецепторы кожи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/>
                        <a:t>СМН (нервы кожной чувствительности)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/>
                        <a:t>Теменная доля (постцентральная извилина).</a:t>
                      </a:r>
                    </a:p>
                    <a:p>
                      <a:r>
                        <a:rPr kumimoji="0" lang="ru-RU" sz="1800" kern="1200" dirty="0" smtClean="0"/>
                        <a:t>Болевые центры находятся в различных участках КГМ.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613" y="274638"/>
            <a:ext cx="8226425" cy="809095"/>
          </a:xfrm>
        </p:spPr>
        <p:txBody>
          <a:bodyPr/>
          <a:lstStyle/>
          <a:p>
            <a:r>
              <a:rPr lang="ru-RU" b="0" dirty="0" smtClean="0"/>
              <a:t>  </a:t>
            </a:r>
            <a:r>
              <a:rPr lang="ru-RU" sz="3600" b="1" dirty="0" smtClean="0"/>
              <a:t>Строение глаза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69333" y="1106311"/>
            <a:ext cx="5188485" cy="5751689"/>
          </a:xfrm>
        </p:spPr>
        <p:txBody>
          <a:bodyPr/>
          <a:lstStyle/>
          <a:p>
            <a:pPr>
              <a:buNone/>
            </a:pPr>
            <a:r>
              <a:rPr lang="ru-RU" sz="2000" dirty="0" smtClean="0"/>
              <a:t>Лат. слово – о</a:t>
            </a:r>
            <a:r>
              <a:rPr lang="en-US" sz="2000" dirty="0" err="1" smtClean="0"/>
              <a:t>culus</a:t>
            </a:r>
            <a:r>
              <a:rPr lang="ru-RU" sz="2000" dirty="0" smtClean="0"/>
              <a:t>,   </a:t>
            </a:r>
          </a:p>
          <a:p>
            <a:pPr>
              <a:buNone/>
            </a:pPr>
            <a:r>
              <a:rPr lang="ru-RU" sz="2000" dirty="0" smtClean="0"/>
              <a:t>греч. – </a:t>
            </a:r>
            <a:r>
              <a:rPr lang="en-US" sz="2000" dirty="0" err="1" smtClean="0"/>
              <a:t>ophthalmos</a:t>
            </a:r>
            <a:r>
              <a:rPr lang="ru-RU" sz="2000" dirty="0" smtClean="0"/>
              <a:t>.</a:t>
            </a:r>
          </a:p>
          <a:p>
            <a:pPr>
              <a:buNone/>
            </a:pPr>
            <a:r>
              <a:rPr lang="ru-RU" sz="2000" dirty="0" smtClean="0"/>
              <a:t>Офтальмология – раздел медицины, изучающий строение, функции и патологию органа зрения.</a:t>
            </a:r>
          </a:p>
          <a:p>
            <a:pPr>
              <a:buNone/>
            </a:pPr>
            <a:r>
              <a:rPr lang="ru-RU" sz="2000" dirty="0" smtClean="0"/>
              <a:t>Глаз – орган зрения, парный орган шаровидной формы, находится в глазнице черепа. Масса глазного яблока 7-8 г.</a:t>
            </a:r>
          </a:p>
          <a:p>
            <a:pPr>
              <a:buNone/>
            </a:pPr>
            <a:r>
              <a:rPr lang="ru-RU" sz="2000" dirty="0" smtClean="0"/>
              <a:t>Воспринимает более 90% информации внешнего мира. Глаз тесно связан с головным мозгом, из которого он развивается. </a:t>
            </a:r>
            <a:endParaRPr lang="ru-RU" sz="2000" dirty="0"/>
          </a:p>
        </p:txBody>
      </p:sp>
      <p:pic>
        <p:nvPicPr>
          <p:cNvPr id="5" name="Picture 2" descr="E:\ухо,кожа\goz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286380" y="2395537"/>
            <a:ext cx="3571899" cy="3657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 cstate="print"/>
          <a:srcRect l="2500" t="4310" r="6562" b="3735"/>
          <a:stretch>
            <a:fillRect/>
          </a:stretch>
        </p:blipFill>
        <p:spPr bwMode="auto">
          <a:xfrm>
            <a:off x="-1" y="1411111"/>
            <a:ext cx="9144001" cy="54468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214282" y="1928802"/>
            <a:ext cx="177907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Глазное яблоко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357166"/>
            <a:ext cx="9144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  Положение глазного яблока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rot="10800000">
            <a:off x="1571604" y="2357430"/>
            <a:ext cx="1214446" cy="57150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5400000">
            <a:off x="4286248" y="2285992"/>
            <a:ext cx="2214578" cy="164307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5400000">
            <a:off x="4893471" y="2035959"/>
            <a:ext cx="1357322" cy="1285884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rot="10800000" flipV="1">
            <a:off x="4286248" y="2000240"/>
            <a:ext cx="1928826" cy="35719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929322" y="1428736"/>
            <a:ext cx="24619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Мышцы, приводящие 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движение 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глазное яблоко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143768" y="5214950"/>
            <a:ext cx="20649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Зрительный нерв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 rot="10800000">
            <a:off x="5500694" y="3571876"/>
            <a:ext cx="2286016" cy="1571636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183880" cy="571504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Схема строения глаза</a:t>
            </a:r>
            <a:endParaRPr lang="ru-RU" b="1" dirty="0">
              <a:solidFill>
                <a:schemeClr val="tx1"/>
              </a:solidFill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357158" y="1142984"/>
          <a:ext cx="8183562" cy="5143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Рисунок 3" descr="Francia_Polin_7_w800_h500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242756" y="203200"/>
            <a:ext cx="2731078" cy="1715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6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Оболочки глазного яблока</a:t>
            </a:r>
            <a:endParaRPr lang="ru-RU" b="1" dirty="0"/>
          </a:p>
        </p:txBody>
      </p:sp>
      <p:pic>
        <p:nvPicPr>
          <p:cNvPr id="4" name="Picture 2" descr="E:\ухо,кожа\ris1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496943" y="1684866"/>
            <a:ext cx="6477724" cy="48401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2000" y="428604"/>
            <a:ext cx="8382000" cy="711574"/>
          </a:xfrm>
        </p:spPr>
        <p:txBody>
          <a:bodyPr/>
          <a:lstStyle/>
          <a:p>
            <a:r>
              <a:rPr lang="ru-RU" b="1" dirty="0" smtClean="0"/>
              <a:t>2. Средняя – сосудистая оболочка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8356" y="1128889"/>
            <a:ext cx="8282869" cy="5586259"/>
          </a:xfrm>
        </p:spPr>
        <p:txBody>
          <a:bodyPr/>
          <a:lstStyle/>
          <a:p>
            <a:pPr lvl="0">
              <a:buNone/>
            </a:pPr>
            <a:r>
              <a:rPr lang="ru-RU" sz="2200" dirty="0" smtClean="0"/>
              <a:t>состоит из 3 частей.</a:t>
            </a:r>
          </a:p>
          <a:p>
            <a:pPr lvl="0">
              <a:buFont typeface="Wingdings" pitchFamily="2" charset="2"/>
              <a:buChar char="v"/>
            </a:pPr>
            <a:r>
              <a:rPr lang="ru-RU" sz="2600" b="1" dirty="0" smtClean="0"/>
              <a:t>Радужка</a:t>
            </a:r>
            <a:r>
              <a:rPr lang="ru-RU" sz="2200" dirty="0" smtClean="0"/>
              <a:t> – передняя часть – по форме </a:t>
            </a:r>
          </a:p>
          <a:p>
            <a:pPr lvl="0">
              <a:buNone/>
            </a:pPr>
            <a:r>
              <a:rPr lang="ru-RU" sz="2200" dirty="0" smtClean="0"/>
              <a:t>напоминает диск, в центре которого имеется </a:t>
            </a:r>
          </a:p>
          <a:p>
            <a:pPr lvl="0">
              <a:buNone/>
            </a:pPr>
            <a:r>
              <a:rPr lang="ru-RU" sz="2200" dirty="0" smtClean="0"/>
              <a:t>круглое отверстие </a:t>
            </a:r>
            <a:r>
              <a:rPr lang="ru-RU" sz="2200" b="1" dirty="0" smtClean="0"/>
              <a:t>– зрачок</a:t>
            </a:r>
            <a:r>
              <a:rPr lang="ru-RU" sz="2200" dirty="0" smtClean="0"/>
              <a:t> (диаметр 1-8 мм). </a:t>
            </a:r>
          </a:p>
          <a:p>
            <a:pPr lvl="0">
              <a:buNone/>
            </a:pPr>
            <a:r>
              <a:rPr lang="ru-RU" sz="2200" dirty="0" smtClean="0"/>
              <a:t>Содержит большое количество пигментных клеток, </a:t>
            </a:r>
          </a:p>
          <a:p>
            <a:pPr lvl="0">
              <a:buNone/>
            </a:pPr>
            <a:r>
              <a:rPr lang="ru-RU" sz="2200" dirty="0" smtClean="0"/>
              <a:t>определяющих цвет глаз. </a:t>
            </a:r>
          </a:p>
          <a:p>
            <a:pPr lvl="0">
              <a:buNone/>
            </a:pPr>
            <a:r>
              <a:rPr lang="ru-RU" sz="2200" dirty="0" smtClean="0"/>
              <a:t>Радужка имеет 2 мышцы: </a:t>
            </a:r>
          </a:p>
          <a:p>
            <a:pPr lvl="4">
              <a:buFont typeface="Wingdings" pitchFamily="2" charset="2"/>
              <a:buChar char="§"/>
            </a:pPr>
            <a:r>
              <a:rPr lang="ru-RU" sz="2200" b="1" dirty="0" smtClean="0"/>
              <a:t>сфинктер </a:t>
            </a:r>
            <a:r>
              <a:rPr lang="ru-RU" sz="2200" dirty="0" smtClean="0"/>
              <a:t>–</a:t>
            </a:r>
            <a:r>
              <a:rPr lang="ru-RU" sz="2200" b="1" dirty="0" smtClean="0"/>
              <a:t> </a:t>
            </a:r>
            <a:r>
              <a:rPr lang="ru-RU" sz="2200" dirty="0" smtClean="0"/>
              <a:t>суживает зрачок,  </a:t>
            </a:r>
          </a:p>
          <a:p>
            <a:pPr lvl="4">
              <a:buFont typeface="Wingdings" pitchFamily="2" charset="2"/>
              <a:buChar char="§"/>
            </a:pPr>
            <a:r>
              <a:rPr lang="ru-RU" sz="2200" b="1" dirty="0" smtClean="0"/>
              <a:t>дилататор </a:t>
            </a:r>
            <a:r>
              <a:rPr lang="ru-RU" sz="2200" dirty="0" smtClean="0"/>
              <a:t>–</a:t>
            </a:r>
            <a:r>
              <a:rPr lang="ru-RU" sz="2200" b="1" dirty="0" smtClean="0"/>
              <a:t> </a:t>
            </a:r>
            <a:r>
              <a:rPr lang="ru-RU" sz="2200" dirty="0" smtClean="0"/>
              <a:t>расширяет зрачок. </a:t>
            </a:r>
          </a:p>
          <a:p>
            <a:pPr lvl="4">
              <a:buNone/>
            </a:pPr>
            <a:r>
              <a:rPr lang="ru-RU" sz="2200" dirty="0" smtClean="0"/>
              <a:t>Сужение зрачка </a:t>
            </a:r>
            <a:r>
              <a:rPr lang="ru-RU" sz="2200" b="1" dirty="0" smtClean="0"/>
              <a:t>– </a:t>
            </a:r>
            <a:r>
              <a:rPr lang="ru-RU" sz="2200" b="1" dirty="0" err="1" smtClean="0"/>
              <a:t>миоз</a:t>
            </a:r>
            <a:r>
              <a:rPr lang="ru-RU" sz="2200" dirty="0" smtClean="0"/>
              <a:t> (например, при сильном освещении, вызывает  пилокарпин); расширение зрачка – </a:t>
            </a:r>
            <a:r>
              <a:rPr lang="ru-RU" sz="2200" b="1" dirty="0" err="1" smtClean="0"/>
              <a:t>мидриаз</a:t>
            </a:r>
            <a:r>
              <a:rPr lang="ru-RU" sz="2200" b="1" dirty="0" smtClean="0"/>
              <a:t> </a:t>
            </a:r>
            <a:r>
              <a:rPr lang="ru-RU" sz="2200" dirty="0" smtClean="0"/>
              <a:t>(например, в темноте, вызывает  атропин).</a:t>
            </a:r>
            <a:endParaRPr lang="ru-RU" sz="2200" dirty="0"/>
          </a:p>
        </p:txBody>
      </p:sp>
      <p:pic>
        <p:nvPicPr>
          <p:cNvPr id="4" name="Picture 3" descr="E:\ухо,кожа\i (16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37038" y="1232770"/>
            <a:ext cx="1928816" cy="1714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Новый рисунок (471x117, 136 Kb)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1643050"/>
            <a:ext cx="4255664" cy="2286016"/>
          </a:xfrm>
          <a:prstGeom prst="rect">
            <a:avLst/>
          </a:prstGeom>
          <a:noFill/>
        </p:spPr>
      </p:pic>
      <p:pic>
        <p:nvPicPr>
          <p:cNvPr id="8" name="Picture 8" descr="Новый рисунок (471x117, 136 Kb)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50870" y="4358044"/>
            <a:ext cx="4423659" cy="2340425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357158" y="428604"/>
            <a:ext cx="68811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Изменение просвета зрачка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Управляющая кнопка: назад 4">
            <a:hlinkClick r:id="" action="ppaction://hlinkshowjump?jump=previousslide" highlightClick="1"/>
          </p:cNvPr>
          <p:cNvSpPr/>
          <p:nvPr/>
        </p:nvSpPr>
        <p:spPr>
          <a:xfrm>
            <a:off x="8501090" y="6357958"/>
            <a:ext cx="642910" cy="500042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 descr="E:\Мед колледж\Анатомия\Flash-анимации(Анатомия)(1)\движение зрачков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300258" y="1110016"/>
            <a:ext cx="2571750" cy="3057525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05468" y="3427270"/>
            <a:ext cx="7901059" cy="1758879"/>
          </a:xfrm>
        </p:spPr>
        <p:txBody>
          <a:bodyPr/>
          <a:lstStyle/>
          <a:p>
            <a:pPr>
              <a:defRPr/>
            </a:pPr>
            <a:r>
              <a:rPr lang="ru-RU" b="1" i="1" dirty="0">
                <a:latin typeface="Monotype Corsiva" pitchFamily="66" charset="0"/>
              </a:rPr>
              <a:t>Данное учебное пособие предназначено для самостоятельной или групповой работы преподавателей ,студентов медицинских  училищ</a:t>
            </a:r>
            <a:br>
              <a:rPr lang="ru-RU" b="1" i="1" dirty="0">
                <a:latin typeface="Monotype Corsiva" pitchFamily="66" charset="0"/>
              </a:rPr>
            </a:br>
            <a:r>
              <a:rPr lang="ru-RU" b="1" i="1" dirty="0">
                <a:latin typeface="Monotype Corsiva" pitchFamily="66" charset="0"/>
              </a:rPr>
              <a:t>по  теме: </a:t>
            </a:r>
            <a:r>
              <a:rPr lang="ru-RU" b="1" dirty="0" smtClean="0">
                <a:latin typeface="Monotype Corsiva" pitchFamily="66" charset="0"/>
              </a:rPr>
              <a:t>«</a:t>
            </a:r>
            <a:r>
              <a:rPr lang="ru-RU" sz="1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УЧЕНИЕ ОБ АНАЛИЗАТОРАХ</a:t>
            </a:r>
            <a:br>
              <a:rPr lang="ru-RU" sz="1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ОРГАН ЗРЕНИЯ</a:t>
            </a:r>
            <a:r>
              <a:rPr lang="ru-RU" b="1" dirty="0" smtClean="0">
                <a:latin typeface="Monotype Corsiva" pitchFamily="66" charset="0"/>
              </a:rPr>
              <a:t>»</a:t>
            </a:r>
            <a:r>
              <a:rPr lang="ru-RU" b="1" dirty="0">
                <a:latin typeface="Monotype Corsiva" pitchFamily="66" charset="0"/>
              </a:rPr>
              <a:t/>
            </a:r>
            <a:br>
              <a:rPr lang="ru-RU" b="1" dirty="0">
                <a:latin typeface="Monotype Corsiva" pitchFamily="66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350813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9"/>
          <p:cNvGrpSpPr/>
          <p:nvPr/>
        </p:nvGrpSpPr>
        <p:grpSpPr>
          <a:xfrm>
            <a:off x="357158" y="1785926"/>
            <a:ext cx="8286808" cy="4429156"/>
            <a:chOff x="500034" y="1785926"/>
            <a:chExt cx="8286808" cy="4429156"/>
          </a:xfrm>
        </p:grpSpPr>
        <p:pic>
          <p:nvPicPr>
            <p:cNvPr id="59394" name="Picture 2" descr="http://www.optikapro.ru/media/tutti-one-day-palitra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00034" y="1785926"/>
              <a:ext cx="8286808" cy="4429156"/>
            </a:xfrm>
            <a:prstGeom prst="rect">
              <a:avLst/>
            </a:prstGeom>
            <a:noFill/>
          </p:spPr>
        </p:pic>
        <p:sp>
          <p:nvSpPr>
            <p:cNvPr id="4" name="TextBox 3"/>
            <p:cNvSpPr txBox="1"/>
            <p:nvPr/>
          </p:nvSpPr>
          <p:spPr>
            <a:xfrm>
              <a:off x="1857356" y="3500438"/>
              <a:ext cx="766557" cy="338554"/>
            </a:xfrm>
            <a:prstGeom prst="rect">
              <a:avLst/>
            </a:prstGeom>
            <a:solidFill>
              <a:srgbClr val="D0990E"/>
            </a:solidFill>
          </p:spPr>
          <p:txBody>
            <a:bodyPr wrap="none" rtlCol="0">
              <a:spAutoFit/>
            </a:bodyPr>
            <a:lstStyle/>
            <a:p>
              <a:r>
                <a:rPr lang="ru-RU" sz="1600" b="1" dirty="0" smtClean="0">
                  <a:latin typeface="Arial" pitchFamily="34" charset="0"/>
                  <a:cs typeface="Arial" pitchFamily="34" charset="0"/>
                </a:rPr>
                <a:t>карие</a:t>
              </a:r>
              <a:endParaRPr lang="ru-RU" sz="16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786446" y="3500438"/>
              <a:ext cx="1051313" cy="338554"/>
            </a:xfrm>
            <a:prstGeom prst="rect">
              <a:avLst/>
            </a:prstGeom>
            <a:solidFill>
              <a:srgbClr val="00B050"/>
            </a:solidFill>
          </p:spPr>
          <p:txBody>
            <a:bodyPr wrap="none" rtlCol="0">
              <a:spAutoFit/>
            </a:bodyPr>
            <a:lstStyle/>
            <a:p>
              <a:r>
                <a:rPr lang="ru-RU" sz="1600" b="1" dirty="0" smtClean="0">
                  <a:latin typeface="Arial" pitchFamily="34" charset="0"/>
                  <a:cs typeface="Arial" pitchFamily="34" charset="0"/>
                </a:rPr>
                <a:t>зеленые</a:t>
              </a:r>
              <a:endParaRPr lang="ru-RU" sz="16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643042" y="5643578"/>
              <a:ext cx="1042978" cy="338554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ru-RU" sz="1600" b="1" dirty="0" err="1" smtClean="0">
                  <a:latin typeface="Arial" pitchFamily="34" charset="0"/>
                  <a:cs typeface="Arial" pitchFamily="34" charset="0"/>
                </a:rPr>
                <a:t>голубые</a:t>
              </a:r>
              <a:endParaRPr lang="ru-RU" sz="16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6000760" y="5643578"/>
              <a:ext cx="825867" cy="338554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ru-RU" sz="1600" b="1" dirty="0" smtClean="0">
                  <a:latin typeface="Arial" pitchFamily="34" charset="0"/>
                  <a:cs typeface="Arial" pitchFamily="34" charset="0"/>
                </a:rPr>
                <a:t>серые</a:t>
              </a:r>
              <a:endParaRPr lang="ru-RU" sz="16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500034" y="500042"/>
            <a:ext cx="807586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Радужная оболочка глаза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Управляющая кнопка: назад 10">
            <a:hlinkClick r:id="" action="ppaction://hlinkshowjump?jump=previousslide" highlightClick="1"/>
          </p:cNvPr>
          <p:cNvSpPr/>
          <p:nvPr/>
        </p:nvSpPr>
        <p:spPr>
          <a:xfrm>
            <a:off x="8501090" y="6429396"/>
            <a:ext cx="642910" cy="428604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8356" y="564444"/>
            <a:ext cx="8282869" cy="5936390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sz="2200" b="1" dirty="0" smtClean="0"/>
              <a:t>Собственно сосудистая оболочка </a:t>
            </a:r>
            <a:r>
              <a:rPr lang="ru-RU" sz="2200" dirty="0" smtClean="0"/>
              <a:t>– задняя часть – содержит большое количество сосудов, питающих глаз, и черный пигментный слой.</a:t>
            </a:r>
          </a:p>
          <a:p>
            <a:pPr>
              <a:buNone/>
            </a:pPr>
            <a:r>
              <a:rPr lang="ru-RU" sz="2200" b="1" dirty="0" smtClean="0"/>
              <a:t>Значение сосудистой оболочки:</a:t>
            </a:r>
          </a:p>
          <a:p>
            <a:pPr lvl="0"/>
            <a:r>
              <a:rPr lang="ru-RU" sz="2200" dirty="0" smtClean="0"/>
              <a:t>участвует в образовании внутриглазной жидкости, т.е. поддерживает ВГД;</a:t>
            </a:r>
          </a:p>
          <a:p>
            <a:pPr lvl="0"/>
            <a:r>
              <a:rPr lang="ru-RU" sz="2200" dirty="0" smtClean="0"/>
              <a:t>обеспечивает питание глаза;</a:t>
            </a:r>
          </a:p>
          <a:p>
            <a:pPr lvl="0"/>
            <a:r>
              <a:rPr lang="ru-RU" sz="2200" dirty="0" smtClean="0"/>
              <a:t>содержит пигмент, от которого зависит цвет глаз;</a:t>
            </a:r>
          </a:p>
          <a:p>
            <a:pPr lvl="0"/>
            <a:r>
              <a:rPr lang="ru-RU" sz="2200" dirty="0" smtClean="0"/>
              <a:t>участвует в аккомодации глаза – способность видеть   предметы на разном расстоянии.</a:t>
            </a:r>
          </a:p>
          <a:p>
            <a:pPr>
              <a:buNone/>
            </a:pPr>
            <a:r>
              <a:rPr lang="ru-RU" sz="2200" dirty="0" smtClean="0"/>
              <a:t>Воспаление средней оболочки – увеит.</a:t>
            </a:r>
          </a:p>
          <a:p>
            <a:pPr>
              <a:buNone/>
            </a:pPr>
            <a:r>
              <a:rPr lang="ru-RU" sz="2000" dirty="0" smtClean="0"/>
              <a:t> 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178" y="274638"/>
            <a:ext cx="8387997" cy="673629"/>
          </a:xfrm>
        </p:spPr>
        <p:txBody>
          <a:bodyPr/>
          <a:lstStyle/>
          <a:p>
            <a:r>
              <a:rPr lang="ru-RU" b="1" dirty="0" smtClean="0"/>
              <a:t>3. Внутренняя оболочка – сетчатка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3511" y="1174044"/>
            <a:ext cx="8564769" cy="4912431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плотно прилежит к сосудистой оболочке, состоит из 10 слоев нервных клеток. Важнейшими из них являются </a:t>
            </a:r>
            <a:r>
              <a:rPr lang="ru-RU" b="1" i="1" dirty="0" smtClean="0"/>
              <a:t>фоторецепторы</a:t>
            </a:r>
            <a:r>
              <a:rPr lang="ru-RU" dirty="0" smtClean="0"/>
              <a:t> сетчатки (2-ой слой):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/>
              <a:t>палочки</a:t>
            </a:r>
            <a:r>
              <a:rPr lang="ru-RU" dirty="0" smtClean="0"/>
              <a:t> – 130 млн.  </a:t>
            </a:r>
          </a:p>
          <a:p>
            <a:pPr>
              <a:buFont typeface="Wingdings" pitchFamily="2" charset="2"/>
              <a:buChar char="§"/>
            </a:pPr>
            <a:r>
              <a:rPr lang="ru-RU" b="1" dirty="0" smtClean="0"/>
              <a:t>колбочки</a:t>
            </a:r>
            <a:r>
              <a:rPr lang="ru-RU" dirty="0" smtClean="0"/>
              <a:t> – 7 млн.</a:t>
            </a:r>
          </a:p>
          <a:p>
            <a:pPr>
              <a:buNone/>
            </a:pPr>
            <a:r>
              <a:rPr lang="ru-RU" dirty="0" smtClean="0"/>
              <a:t>Они контактируют с биполярными нейронами, а те в свою очередь – с ганглиозными клетками. Отростки  ганглиозных клеток образуют зрительный нерв.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3513" y="274638"/>
            <a:ext cx="6316662" cy="493006"/>
          </a:xfrm>
        </p:spPr>
        <p:txBody>
          <a:bodyPr/>
          <a:lstStyle/>
          <a:p>
            <a:r>
              <a:rPr lang="ru-RU" b="1" dirty="0" smtClean="0"/>
              <a:t>Фоторецепторы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6756" y="756356"/>
            <a:ext cx="4710996" cy="5330120"/>
          </a:xfrm>
        </p:spPr>
        <p:txBody>
          <a:bodyPr/>
          <a:lstStyle/>
          <a:p>
            <a:r>
              <a:rPr lang="ru-RU" sz="2400" b="1" dirty="0" smtClean="0"/>
              <a:t>Палочки </a:t>
            </a:r>
            <a:r>
              <a:rPr lang="ru-RU" sz="2400" dirty="0" smtClean="0"/>
              <a:t>– рецепторы сумеречного зрения, находятся на периферии сетчатки; содержат </a:t>
            </a:r>
            <a:r>
              <a:rPr lang="ru-RU" sz="2400" u="sng" dirty="0" smtClean="0"/>
              <a:t>пигмент родопсин</a:t>
            </a:r>
            <a:r>
              <a:rPr lang="ru-RU" sz="2400" dirty="0" smtClean="0"/>
              <a:t>.</a:t>
            </a:r>
          </a:p>
          <a:p>
            <a:r>
              <a:rPr lang="ru-RU" sz="2400" b="1" dirty="0" smtClean="0"/>
              <a:t>Колбочки</a:t>
            </a:r>
            <a:r>
              <a:rPr lang="ru-RU" sz="2400" dirty="0" smtClean="0"/>
              <a:t> – рецепторы дневного и цветового видения, т.е. осуществляют дневное зрение и воспринимают цвета. Содержат зрительный</a:t>
            </a:r>
            <a:r>
              <a:rPr lang="ru-RU" sz="2400" u="sng" dirty="0" smtClean="0"/>
              <a:t> пигмен</a:t>
            </a:r>
            <a:r>
              <a:rPr lang="ru-RU" sz="2400" dirty="0" smtClean="0"/>
              <a:t>т </a:t>
            </a:r>
            <a:r>
              <a:rPr lang="ru-RU" sz="2400" u="sng" dirty="0" err="1" smtClean="0"/>
              <a:t>йодопсин</a:t>
            </a:r>
            <a:r>
              <a:rPr lang="ru-RU" sz="2400" dirty="0" smtClean="0"/>
              <a:t>. </a:t>
            </a:r>
            <a:endParaRPr lang="ru-RU" sz="2400" dirty="0"/>
          </a:p>
        </p:txBody>
      </p:sp>
      <p:pic>
        <p:nvPicPr>
          <p:cNvPr id="5" name="Picture 2" descr="E:\ухо,кожа\45260580_setchatka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903757" y="983891"/>
            <a:ext cx="4240243" cy="392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598311"/>
            <a:ext cx="8020080" cy="5488165"/>
          </a:xfrm>
        </p:spPr>
        <p:txBody>
          <a:bodyPr/>
          <a:lstStyle/>
          <a:p>
            <a:pPr>
              <a:buNone/>
            </a:pPr>
            <a:r>
              <a:rPr lang="ru-RU" sz="2600" dirty="0" smtClean="0"/>
              <a:t>Различают 3 вида колбочек, воспринимающие </a:t>
            </a:r>
          </a:p>
          <a:p>
            <a:pPr lvl="0"/>
            <a:r>
              <a:rPr lang="ru-RU" sz="2600" b="1" dirty="0" smtClean="0">
                <a:solidFill>
                  <a:srgbClr val="FF0000"/>
                </a:solidFill>
              </a:rPr>
              <a:t>красный</a:t>
            </a:r>
            <a:r>
              <a:rPr lang="ru-RU" sz="2600" dirty="0" smtClean="0"/>
              <a:t>, </a:t>
            </a:r>
          </a:p>
          <a:p>
            <a:pPr lvl="0"/>
            <a:r>
              <a:rPr lang="ru-RU" sz="2600" b="1" dirty="0" smtClean="0">
                <a:solidFill>
                  <a:srgbClr val="00B050"/>
                </a:solidFill>
              </a:rPr>
              <a:t>зеленый</a:t>
            </a:r>
            <a:r>
              <a:rPr lang="ru-RU" sz="2600" dirty="0" smtClean="0"/>
              <a:t>, </a:t>
            </a:r>
          </a:p>
          <a:p>
            <a:pPr lvl="0"/>
            <a:r>
              <a:rPr lang="ru-RU" sz="2600" dirty="0" smtClean="0"/>
              <a:t>желтый цвет.</a:t>
            </a:r>
          </a:p>
          <a:p>
            <a:pPr>
              <a:buNone/>
            </a:pPr>
            <a:r>
              <a:rPr lang="ru-RU" sz="2600" dirty="0" smtClean="0"/>
              <a:t> </a:t>
            </a:r>
          </a:p>
          <a:p>
            <a:pPr>
              <a:buNone/>
            </a:pPr>
            <a:r>
              <a:rPr lang="ru-RU" sz="2600" dirty="0" smtClean="0"/>
              <a:t>Палочки и колбочки распределены на сетчатке неравномерно.</a:t>
            </a:r>
            <a:endParaRPr lang="ru-RU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1912" y="146756"/>
            <a:ext cx="7936088" cy="622249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На </a:t>
            </a:r>
            <a:r>
              <a:rPr lang="ru-RU" b="1" dirty="0" smtClean="0"/>
              <a:t>глазном дне </a:t>
            </a:r>
            <a:r>
              <a:rPr lang="ru-RU" dirty="0" smtClean="0"/>
              <a:t>– задний отдел сетчатки напротив зрачка – находятся 2 пятна:</a:t>
            </a:r>
          </a:p>
          <a:p>
            <a:pPr lvl="0"/>
            <a:r>
              <a:rPr lang="ru-RU" b="1" dirty="0" smtClean="0"/>
              <a:t>желтое</a:t>
            </a:r>
            <a:r>
              <a:rPr lang="ru-RU" dirty="0" smtClean="0"/>
              <a:t> </a:t>
            </a:r>
            <a:r>
              <a:rPr lang="ru-RU" b="1" dirty="0" smtClean="0"/>
              <a:t>пятно</a:t>
            </a:r>
            <a:r>
              <a:rPr lang="ru-RU" dirty="0" smtClean="0"/>
              <a:t> с небольшим углублением – центральной ямкой – это место наилучшего видения, здесь сосредоточены одни колбочки; палочек в этом месте нет. По мере удаления от центра количество  колбочек уменьшается, а число  палочек увеличивается.</a:t>
            </a:r>
          </a:p>
          <a:p>
            <a:pPr lvl="0"/>
            <a:r>
              <a:rPr lang="ru-RU" b="1" dirty="0" smtClean="0"/>
              <a:t>слепое</a:t>
            </a:r>
            <a:r>
              <a:rPr lang="ru-RU" dirty="0" smtClean="0"/>
              <a:t> </a:t>
            </a:r>
            <a:r>
              <a:rPr lang="ru-RU" b="1" dirty="0" smtClean="0"/>
              <a:t>пятно</a:t>
            </a:r>
            <a:r>
              <a:rPr lang="ru-RU" dirty="0" smtClean="0"/>
              <a:t> – место выхода зрительного нерва (диск зрительного нерва) – здесь нет фоторецепторов.</a:t>
            </a:r>
          </a:p>
          <a:p>
            <a:pPr lvl="5">
              <a:buNone/>
            </a:pPr>
            <a:r>
              <a:rPr lang="ru-RU" b="1" dirty="0" smtClean="0"/>
              <a:t>Значение сетчатки</a:t>
            </a:r>
            <a:r>
              <a:rPr lang="ru-RU" dirty="0" smtClean="0"/>
              <a:t>:</a:t>
            </a:r>
          </a:p>
          <a:p>
            <a:pPr lvl="5">
              <a:buNone/>
            </a:pPr>
            <a:r>
              <a:rPr lang="ru-RU" dirty="0" smtClean="0"/>
              <a:t>восприятие цветовых </a:t>
            </a:r>
          </a:p>
          <a:p>
            <a:pPr lvl="5">
              <a:buNone/>
            </a:pPr>
            <a:r>
              <a:rPr lang="ru-RU" dirty="0" smtClean="0"/>
              <a:t>и световых ощущений.</a:t>
            </a:r>
            <a:endParaRPr lang="ru-RU" dirty="0"/>
          </a:p>
        </p:txBody>
      </p:sp>
      <p:pic>
        <p:nvPicPr>
          <p:cNvPr id="7169" name="Picture 1" descr="E:\ухо,кожа\eye_2.jpg"/>
          <p:cNvPicPr>
            <a:picLocks noChangeAspect="1" noChangeArrowheads="1"/>
          </p:cNvPicPr>
          <p:nvPr/>
        </p:nvPicPr>
        <p:blipFill>
          <a:blip r:embed="rId3"/>
          <a:srcRect l="57818" b="48839"/>
          <a:stretch>
            <a:fillRect/>
          </a:stretch>
        </p:blipFill>
        <p:spPr bwMode="auto">
          <a:xfrm>
            <a:off x="6015928" y="3657600"/>
            <a:ext cx="2786082" cy="32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9244" y="274639"/>
            <a:ext cx="8150931" cy="560740"/>
          </a:xfrm>
        </p:spPr>
        <p:txBody>
          <a:bodyPr/>
          <a:lstStyle/>
          <a:p>
            <a:r>
              <a:rPr lang="ru-RU" b="1" dirty="0" smtClean="0"/>
              <a:t>Внутреннее ядро глаза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489" y="835378"/>
            <a:ext cx="6286337" cy="6022622"/>
          </a:xfrm>
        </p:spPr>
        <p:txBody>
          <a:bodyPr/>
          <a:lstStyle/>
          <a:p>
            <a:pPr>
              <a:buNone/>
            </a:pPr>
            <a:r>
              <a:rPr lang="ru-RU" sz="2000" dirty="0" smtClean="0"/>
              <a:t>Состоит из прозрачных светопреломляющих сред.</a:t>
            </a:r>
          </a:p>
          <a:p>
            <a:pPr lvl="0">
              <a:buNone/>
            </a:pPr>
            <a:r>
              <a:rPr lang="ru-RU" sz="2000" b="1" dirty="0" smtClean="0"/>
              <a:t>1. Хрусталик </a:t>
            </a:r>
            <a:r>
              <a:rPr lang="ru-RU" sz="2000" dirty="0" smtClean="0"/>
              <a:t>– представляет собой прозрачную двояковыпуклую линзу, состоящую из эпителиальных клеток и их производных – хрусталиковых волокон. Состоит из ядра, коры, капсулы; не содержит сосудов и нервов. Находится позади зрачка между радужкой и стекловидным телом.</a:t>
            </a:r>
          </a:p>
          <a:p>
            <a:pPr>
              <a:buNone/>
            </a:pPr>
            <a:r>
              <a:rPr lang="ru-RU" sz="2000" u="sng" dirty="0" smtClean="0"/>
              <a:t>Значение хрусталика</a:t>
            </a:r>
            <a:r>
              <a:rPr lang="ru-RU" sz="2000" dirty="0" smtClean="0"/>
              <a:t>: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преломляет световые лучи и фокусирует их на сетчатке;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/>
              <a:t>изменяет свою кривизну – участвует в аккомодации.</a:t>
            </a:r>
          </a:p>
          <a:p>
            <a:pPr>
              <a:buNone/>
            </a:pPr>
            <a:r>
              <a:rPr lang="ru-RU" sz="2000" dirty="0" smtClean="0"/>
              <a:t>Частичное или полное помутнение хрусталика называется </a:t>
            </a:r>
            <a:r>
              <a:rPr lang="ru-RU" sz="2000" b="1" dirty="0" smtClean="0"/>
              <a:t>катарактой</a:t>
            </a:r>
            <a:r>
              <a:rPr lang="ru-RU" sz="2000" dirty="0" smtClean="0"/>
              <a:t>.</a:t>
            </a:r>
          </a:p>
          <a:p>
            <a:endParaRPr lang="ru-RU" sz="1800" dirty="0"/>
          </a:p>
        </p:txBody>
      </p:sp>
      <p:pic>
        <p:nvPicPr>
          <p:cNvPr id="5" name="Picture 2" descr="E:\ухо,кожа\eye_anatomy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 t="10416" r="59581" b="9375"/>
          <a:stretch>
            <a:fillRect/>
          </a:stretch>
        </p:blipFill>
        <p:spPr bwMode="auto">
          <a:xfrm>
            <a:off x="6310489" y="2362200"/>
            <a:ext cx="2833511" cy="3724275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10488" y="0"/>
            <a:ext cx="2833511" cy="2071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Объект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165599" y="5339644"/>
            <a:ext cx="2178757" cy="15183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3512" y="203200"/>
            <a:ext cx="8726664" cy="5922963"/>
          </a:xfrm>
        </p:spPr>
        <p:txBody>
          <a:bodyPr/>
          <a:lstStyle/>
          <a:p>
            <a:pPr lvl="0">
              <a:buNone/>
            </a:pPr>
            <a:r>
              <a:rPr lang="ru-RU" sz="2000" b="1" i="1" dirty="0" smtClean="0"/>
              <a:t>2. </a:t>
            </a:r>
            <a:r>
              <a:rPr lang="ru-RU" sz="2200" b="1" dirty="0" smtClean="0"/>
              <a:t>Стекловидное тело</a:t>
            </a:r>
            <a:r>
              <a:rPr lang="ru-RU" sz="2200" dirty="0" smtClean="0"/>
              <a:t> – прозрачная желеобразная масса, заполняющая полость между хрусталиком и сетчаткой, не содержит сосудов и нервов.</a:t>
            </a:r>
          </a:p>
          <a:p>
            <a:pPr>
              <a:buNone/>
            </a:pPr>
            <a:r>
              <a:rPr lang="ru-RU" sz="2200" b="1" dirty="0" smtClean="0"/>
              <a:t>Значение стекловидного тела</a:t>
            </a:r>
            <a:r>
              <a:rPr lang="ru-RU" sz="2200" dirty="0" smtClean="0"/>
              <a:t>:</a:t>
            </a:r>
          </a:p>
          <a:p>
            <a:pPr lvl="0"/>
            <a:r>
              <a:rPr lang="ru-RU" sz="2200" dirty="0" smtClean="0"/>
              <a:t>пропускает лучи на сетчатку;</a:t>
            </a:r>
          </a:p>
          <a:p>
            <a:pPr lvl="0"/>
            <a:r>
              <a:rPr lang="ru-RU" sz="2200" dirty="0" smtClean="0"/>
              <a:t>удерживает сетчатку в контакте с собственно сосудистой оболочкой;</a:t>
            </a:r>
          </a:p>
          <a:p>
            <a:pPr lvl="0"/>
            <a:r>
              <a:rPr lang="ru-RU" sz="2200" dirty="0" smtClean="0"/>
              <a:t>защитная роль.</a:t>
            </a:r>
            <a:endParaRPr lang="ru-RU" sz="2200" dirty="0"/>
          </a:p>
        </p:txBody>
      </p:sp>
      <p:pic>
        <p:nvPicPr>
          <p:cNvPr id="4" name="Picture 2" descr="E:\ухо,кожа\image0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89955" y="2596445"/>
            <a:ext cx="5931103" cy="410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282222"/>
            <a:ext cx="8489244" cy="6575778"/>
          </a:xfrm>
        </p:spPr>
        <p:txBody>
          <a:bodyPr/>
          <a:lstStyle/>
          <a:p>
            <a:pPr lvl="0">
              <a:buNone/>
            </a:pPr>
            <a:r>
              <a:rPr lang="ru-RU" sz="2400" b="1" i="1" dirty="0" smtClean="0"/>
              <a:t>3. </a:t>
            </a:r>
            <a:r>
              <a:rPr lang="ru-RU" sz="2300" b="1" dirty="0" smtClean="0"/>
              <a:t>Водянистая влага </a:t>
            </a:r>
            <a:r>
              <a:rPr lang="ru-RU" sz="2300" i="1" dirty="0" smtClean="0"/>
              <a:t>передней и задней камер глаза</a:t>
            </a:r>
            <a:r>
              <a:rPr lang="ru-RU" sz="2300" b="1" i="1" dirty="0" smtClean="0"/>
              <a:t>.</a:t>
            </a:r>
            <a:r>
              <a:rPr lang="ru-RU" sz="2300" b="1" dirty="0" smtClean="0"/>
              <a:t> </a:t>
            </a:r>
            <a:r>
              <a:rPr lang="ru-RU" sz="2300" dirty="0" smtClean="0"/>
              <a:t>   Количество: 0,2-0,5 мл.</a:t>
            </a:r>
          </a:p>
          <a:p>
            <a:pPr lvl="0"/>
            <a:r>
              <a:rPr lang="ru-RU" sz="2300" b="1" dirty="0" smtClean="0"/>
              <a:t>Передняя камера </a:t>
            </a:r>
            <a:r>
              <a:rPr lang="ru-RU" sz="2300" dirty="0" smtClean="0"/>
              <a:t>– полость между роговицей и радужкой.</a:t>
            </a:r>
          </a:p>
          <a:p>
            <a:pPr lvl="0"/>
            <a:r>
              <a:rPr lang="ru-RU" sz="2300" b="1" dirty="0" smtClean="0"/>
              <a:t>Задняя камера </a:t>
            </a:r>
            <a:r>
              <a:rPr lang="ru-RU" sz="2300" dirty="0" smtClean="0"/>
              <a:t>– полость между радужкой и хрусталиком.</a:t>
            </a:r>
          </a:p>
          <a:p>
            <a:pPr>
              <a:buNone/>
            </a:pPr>
            <a:r>
              <a:rPr lang="ru-RU" sz="2300" dirty="0" smtClean="0"/>
              <a:t>Они сообщаются через зрачок, заполнены прозрачной жидкостью – водянистой влагой. Жидкость в камерах находится под давлением: </a:t>
            </a:r>
          </a:p>
          <a:p>
            <a:pPr>
              <a:buNone/>
            </a:pPr>
            <a:r>
              <a:rPr lang="ru-RU" sz="2300" dirty="0" smtClean="0"/>
              <a:t>в норме </a:t>
            </a:r>
            <a:r>
              <a:rPr lang="ru-RU" sz="2300" b="1" dirty="0" smtClean="0"/>
              <a:t>ВГД</a:t>
            </a:r>
            <a:r>
              <a:rPr lang="ru-RU" sz="2300" i="1" dirty="0" smtClean="0"/>
              <a:t> = </a:t>
            </a:r>
            <a:r>
              <a:rPr lang="ru-RU" sz="2300" b="1" dirty="0" smtClean="0"/>
              <a:t>16-26 мм </a:t>
            </a:r>
            <a:r>
              <a:rPr lang="ru-RU" sz="2300" b="1" dirty="0" err="1" smtClean="0"/>
              <a:t>рт</a:t>
            </a:r>
            <a:r>
              <a:rPr lang="ru-RU" sz="2300" b="1" dirty="0" smtClean="0"/>
              <a:t>. ст</a:t>
            </a:r>
            <a:r>
              <a:rPr lang="ru-RU" sz="2300" dirty="0" smtClean="0"/>
              <a:t>. </a:t>
            </a:r>
          </a:p>
          <a:p>
            <a:pPr>
              <a:buNone/>
            </a:pPr>
            <a:r>
              <a:rPr lang="ru-RU" sz="2300" dirty="0" smtClean="0"/>
              <a:t>Заболевание глаз, сопровождающееся повышением ВГД, называется </a:t>
            </a:r>
            <a:r>
              <a:rPr lang="ru-RU" sz="2300" b="1" dirty="0" smtClean="0"/>
              <a:t>глаукома</a:t>
            </a:r>
            <a:r>
              <a:rPr lang="ru-RU" sz="2300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82133" y="274638"/>
            <a:ext cx="8038042" cy="775229"/>
          </a:xfrm>
        </p:spPr>
        <p:txBody>
          <a:bodyPr/>
          <a:lstStyle/>
          <a:p>
            <a:r>
              <a:rPr lang="ru-RU" b="1" dirty="0" smtClean="0"/>
              <a:t>Прозрачные среды глаза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400" y="1072444"/>
            <a:ext cx="8613775" cy="5053719"/>
          </a:xfrm>
        </p:spPr>
        <p:txBody>
          <a:bodyPr/>
          <a:lstStyle/>
          <a:p>
            <a:pPr>
              <a:buNone/>
            </a:pPr>
            <a:r>
              <a:rPr lang="ru-RU" sz="2600" dirty="0" smtClean="0"/>
              <a:t>составляют  оптическую систему глаза:</a:t>
            </a:r>
          </a:p>
          <a:p>
            <a:pPr lvl="0"/>
            <a:r>
              <a:rPr lang="ru-RU" sz="2600" b="1" dirty="0" smtClean="0"/>
              <a:t>роговица</a:t>
            </a:r>
            <a:r>
              <a:rPr lang="ru-RU" sz="2600" dirty="0" smtClean="0"/>
              <a:t> – сила ее преломления 40 диоптрий;</a:t>
            </a:r>
          </a:p>
          <a:p>
            <a:pPr lvl="0"/>
            <a:r>
              <a:rPr lang="ru-RU" sz="2600" b="1" dirty="0" smtClean="0"/>
              <a:t>хрусталик</a:t>
            </a:r>
            <a:r>
              <a:rPr lang="ru-RU" sz="2600" dirty="0" smtClean="0"/>
              <a:t> – сила его преломления 18-20 диоптрий;</a:t>
            </a:r>
          </a:p>
          <a:p>
            <a:pPr lvl="0"/>
            <a:r>
              <a:rPr lang="ru-RU" sz="2600" b="1" dirty="0" smtClean="0"/>
              <a:t>влага</a:t>
            </a:r>
            <a:r>
              <a:rPr lang="ru-RU" sz="2600" dirty="0" smtClean="0"/>
              <a:t> камер глаза;</a:t>
            </a:r>
          </a:p>
          <a:p>
            <a:pPr lvl="0"/>
            <a:r>
              <a:rPr lang="ru-RU" sz="2600" b="1" dirty="0" smtClean="0"/>
              <a:t>стекловидное</a:t>
            </a:r>
            <a:r>
              <a:rPr lang="ru-RU" sz="2600" dirty="0" smtClean="0"/>
              <a:t> </a:t>
            </a:r>
            <a:r>
              <a:rPr lang="ru-RU" sz="2600" b="1" dirty="0" smtClean="0"/>
              <a:t>тело</a:t>
            </a:r>
            <a:r>
              <a:rPr lang="ru-RU" sz="2600" dirty="0" smtClean="0"/>
              <a:t>.</a:t>
            </a:r>
          </a:p>
          <a:p>
            <a:endParaRPr lang="ru-RU" dirty="0"/>
          </a:p>
        </p:txBody>
      </p:sp>
      <p:pic>
        <p:nvPicPr>
          <p:cNvPr id="4" name="Picture 2" descr="C:\Users\яна\Desktop\265401_screenshot_big_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46398" y="3488265"/>
            <a:ext cx="5791202" cy="3623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kern="1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Введение</a:t>
            </a:r>
            <a:r>
              <a:rPr lang="ru-RU" b="1" i="1" kern="1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kern="1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96035" y="1417638"/>
            <a:ext cx="788840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Электронное пособие по  теме 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Учение об анализаторах. Орган зрения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предназначено для специальностей  31.02.01 Лечебное дело, 34.02.01 «Сестринское дело» (базовый уровень образования), и составлено в соответствии с рабочей программой по дисциплине «Анатомия и физиология человека» и требованиями  ФГОС</a:t>
            </a:r>
          </a:p>
          <a:p>
            <a:pPr>
              <a:defRPr/>
            </a:pPr>
            <a:r>
              <a:rPr lang="ru-RU" sz="2400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Пособие  рассчитано на 2 часа аудиторного времени</a:t>
            </a:r>
          </a:p>
        </p:txBody>
      </p:sp>
    </p:spTree>
    <p:extLst>
      <p:ext uri="{BB962C8B-B14F-4D97-AF65-F5344CB8AC3E}">
        <p14:creationId xmlns:p14="http://schemas.microsoft.com/office/powerpoint/2010/main" val="64802279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4133" y="274638"/>
            <a:ext cx="8546042" cy="1143000"/>
          </a:xfrm>
        </p:spPr>
        <p:txBody>
          <a:bodyPr/>
          <a:lstStyle/>
          <a:p>
            <a:r>
              <a:rPr lang="ru-RU" b="1" dirty="0" smtClean="0"/>
              <a:t>Светопреломляющий аппарат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1556" y="1600200"/>
            <a:ext cx="8568619" cy="452596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sz="2600" dirty="0" smtClean="0"/>
              <a:t>Роговица - </a:t>
            </a:r>
            <a:r>
              <a:rPr lang="ru-RU" sz="2600" b="1" dirty="0" smtClean="0"/>
              <a:t>1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 smtClean="0"/>
              <a:t>Водянистая влага </a:t>
            </a:r>
          </a:p>
          <a:p>
            <a:pPr marL="514350" indent="-514350">
              <a:buNone/>
            </a:pPr>
            <a:r>
              <a:rPr lang="ru-RU" sz="2600" dirty="0" smtClean="0"/>
              <a:t>      камер – </a:t>
            </a:r>
            <a:r>
              <a:rPr lang="ru-RU" sz="2600" b="1" dirty="0" smtClean="0"/>
              <a:t>2,4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 smtClean="0"/>
              <a:t>Хрусталик - </a:t>
            </a:r>
            <a:r>
              <a:rPr lang="ru-RU" sz="2600" b="1" dirty="0" smtClean="0"/>
              <a:t>5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600" dirty="0" smtClean="0"/>
              <a:t>Стекловидное тело</a:t>
            </a:r>
          </a:p>
          <a:p>
            <a:pPr marL="514350" indent="-514350">
              <a:buNone/>
            </a:pPr>
            <a:r>
              <a:rPr lang="ru-RU" sz="2600" dirty="0" smtClean="0"/>
              <a:t>       - </a:t>
            </a:r>
            <a:r>
              <a:rPr lang="ru-RU" sz="2600" b="1" dirty="0" smtClean="0"/>
              <a:t>12</a:t>
            </a:r>
            <a:endParaRPr lang="ru-RU" sz="2600" b="1" dirty="0"/>
          </a:p>
        </p:txBody>
      </p:sp>
      <p:pic>
        <p:nvPicPr>
          <p:cNvPr id="1026" name="Picture 2" descr="E:\Мед колледж\Анатомия\ОРГАНЫ ЧУВСТВ картинки\image6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65096" y="1536350"/>
            <a:ext cx="4500594" cy="41814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225779"/>
            <a:ext cx="66724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Оптическая система глаза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142844" y="993424"/>
            <a:ext cx="8786842" cy="3917243"/>
            <a:chOff x="285720" y="1714488"/>
            <a:chExt cx="8501122" cy="3929090"/>
          </a:xfrm>
        </p:grpSpPr>
        <p:pic>
          <p:nvPicPr>
            <p:cNvPr id="3" name="Picture 4" descr="http://www.what-this.ru/assets/images/eye2.jpg"/>
            <p:cNvPicPr>
              <a:picLocks noChangeAspect="1" noChangeArrowheads="1"/>
            </p:cNvPicPr>
            <p:nvPr/>
          </p:nvPicPr>
          <p:blipFill>
            <a:blip r:embed="rId3" cstate="print">
              <a:lum bright="-10000" contrast="20000"/>
            </a:blip>
            <a:srcRect/>
            <a:stretch>
              <a:fillRect/>
            </a:stretch>
          </p:blipFill>
          <p:spPr bwMode="auto">
            <a:xfrm>
              <a:off x="357158" y="1785926"/>
              <a:ext cx="8429684" cy="3857652"/>
            </a:xfrm>
            <a:prstGeom prst="rect">
              <a:avLst/>
            </a:prstGeom>
            <a:noFill/>
          </p:spPr>
        </p:pic>
        <p:sp>
          <p:nvSpPr>
            <p:cNvPr id="4" name="Прямоугольник 3"/>
            <p:cNvSpPr/>
            <p:nvPr/>
          </p:nvSpPr>
          <p:spPr>
            <a:xfrm>
              <a:off x="285720" y="1714488"/>
              <a:ext cx="2286016" cy="5715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7" name="Прямая со стрелкой 6"/>
          <p:cNvCxnSpPr/>
          <p:nvPr/>
        </p:nvCxnSpPr>
        <p:spPr>
          <a:xfrm rot="10800000" flipV="1">
            <a:off x="6858016" y="3786190"/>
            <a:ext cx="785818" cy="71438"/>
          </a:xfrm>
          <a:prstGeom prst="straightConnector1">
            <a:avLst/>
          </a:prstGeom>
          <a:ln w="28575">
            <a:solidFill>
              <a:srgbClr val="8E2B0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 flipH="1" flipV="1">
            <a:off x="5607851" y="4750603"/>
            <a:ext cx="1714512" cy="642942"/>
          </a:xfrm>
          <a:prstGeom prst="straightConnector1">
            <a:avLst/>
          </a:prstGeom>
          <a:ln w="28575">
            <a:solidFill>
              <a:srgbClr val="8E2B0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643834" y="3571876"/>
            <a:ext cx="134524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Arial Narrow" pitchFamily="34" charset="0"/>
              </a:rPr>
              <a:t>Желтое пятно</a:t>
            </a:r>
            <a:endParaRPr lang="ru-RU" sz="1600" b="1" dirty="0">
              <a:latin typeface="Arial Narrow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643570" y="5857892"/>
            <a:ext cx="13340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Arial Narrow" pitchFamily="34" charset="0"/>
              </a:rPr>
              <a:t>Слепое пятно</a:t>
            </a:r>
            <a:endParaRPr lang="ru-RU" sz="1600" b="1" dirty="0">
              <a:latin typeface="Arial Narrow" pitchFamily="34" charset="0"/>
            </a:endParaRPr>
          </a:p>
        </p:txBody>
      </p:sp>
      <p:cxnSp>
        <p:nvCxnSpPr>
          <p:cNvPr id="17" name="Прямая со стрелкой 16">
            <a:hlinkClick r:id="rId4" action="ppaction://hlinksldjump"/>
          </p:cNvPr>
          <p:cNvCxnSpPr/>
          <p:nvPr/>
        </p:nvCxnSpPr>
        <p:spPr>
          <a:xfrm rot="5400000">
            <a:off x="3107521" y="3821909"/>
            <a:ext cx="785818" cy="1588"/>
          </a:xfrm>
          <a:prstGeom prst="straightConnector1">
            <a:avLst/>
          </a:prstGeom>
          <a:ln w="5715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>
            <a:hlinkClick r:id="rId5" action="ppaction://hlinksldjump"/>
          </p:cNvPr>
          <p:cNvCxnSpPr/>
          <p:nvPr/>
        </p:nvCxnSpPr>
        <p:spPr>
          <a:xfrm rot="16200000" flipH="1">
            <a:off x="3393273" y="2750339"/>
            <a:ext cx="1428760" cy="500066"/>
          </a:xfrm>
          <a:prstGeom prst="straightConnector1">
            <a:avLst/>
          </a:prstGeom>
          <a:ln w="38100">
            <a:solidFill>
              <a:schemeClr val="tx2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Овал 21">
            <a:hlinkClick r:id="rId6" action="ppaction://hlinksldjump"/>
          </p:cNvPr>
          <p:cNvSpPr/>
          <p:nvPr/>
        </p:nvSpPr>
        <p:spPr>
          <a:xfrm>
            <a:off x="6572264" y="3571876"/>
            <a:ext cx="214314" cy="571504"/>
          </a:xfrm>
          <a:prstGeom prst="ellipse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762000"/>
            <a:ext cx="8358246" cy="739422"/>
          </a:xfrm>
        </p:spPr>
        <p:txBody>
          <a:bodyPr/>
          <a:lstStyle/>
          <a:p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b="1" dirty="0" smtClean="0"/>
              <a:t>Вспомогательный аппарат глаза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044" y="1072444"/>
            <a:ext cx="4662494" cy="5221485"/>
          </a:xfrm>
        </p:spPr>
        <p:txBody>
          <a:bodyPr/>
          <a:lstStyle/>
          <a:p>
            <a:pPr marL="514350" lvl="0" indent="-514350">
              <a:buNone/>
            </a:pPr>
            <a:r>
              <a:rPr lang="ru-RU" sz="2400" b="1" dirty="0" smtClean="0"/>
              <a:t>1. Защитные</a:t>
            </a:r>
            <a:r>
              <a:rPr lang="ru-RU" sz="2400" dirty="0" smtClean="0"/>
              <a:t> </a:t>
            </a:r>
            <a:r>
              <a:rPr lang="ru-RU" sz="2400" b="1" dirty="0" smtClean="0"/>
              <a:t>приспособления</a:t>
            </a:r>
            <a:r>
              <a:rPr lang="ru-RU" sz="2400" dirty="0" smtClean="0"/>
              <a:t>: </a:t>
            </a:r>
          </a:p>
          <a:p>
            <a:pPr marL="514350" lvl="0" indent="-514350">
              <a:buNone/>
            </a:pPr>
            <a:r>
              <a:rPr lang="ru-RU" sz="2400" dirty="0" smtClean="0"/>
              <a:t>глазница, брови, ресницы, веки.</a:t>
            </a:r>
          </a:p>
          <a:p>
            <a:pPr marL="914400" lvl="0" indent="-914400">
              <a:buNone/>
            </a:pPr>
            <a:r>
              <a:rPr lang="ru-RU" sz="2400" b="1" dirty="0" smtClean="0"/>
              <a:t>2. Слезный</a:t>
            </a:r>
            <a:r>
              <a:rPr lang="ru-RU" sz="2400" dirty="0" smtClean="0"/>
              <a:t> </a:t>
            </a:r>
            <a:r>
              <a:rPr lang="ru-RU" sz="2400" b="1" dirty="0" smtClean="0"/>
              <a:t>аппарат</a:t>
            </a:r>
            <a:r>
              <a:rPr lang="ru-RU" sz="2400" dirty="0" smtClean="0"/>
              <a:t>: </a:t>
            </a:r>
          </a:p>
          <a:p>
            <a:pPr marL="514350" indent="-514350"/>
            <a:r>
              <a:rPr lang="ru-RU" sz="2400" dirty="0" smtClean="0"/>
              <a:t>слезная железа  - 4</a:t>
            </a:r>
          </a:p>
          <a:p>
            <a:pPr marL="514350" indent="-514350"/>
            <a:r>
              <a:rPr lang="ru-RU" sz="2400" dirty="0" smtClean="0"/>
              <a:t>слезный сосочек - 7</a:t>
            </a:r>
          </a:p>
          <a:p>
            <a:pPr marL="514350" indent="-514350"/>
            <a:r>
              <a:rPr lang="ru-RU" sz="2400" dirty="0" smtClean="0"/>
              <a:t>слезные канальцы - 10</a:t>
            </a:r>
          </a:p>
          <a:p>
            <a:pPr marL="514350" indent="-514350"/>
            <a:r>
              <a:rPr lang="ru-RU" sz="2400" dirty="0" smtClean="0"/>
              <a:t>слезный мешок - 8</a:t>
            </a:r>
          </a:p>
          <a:p>
            <a:pPr marL="514350" indent="-514350"/>
            <a:r>
              <a:rPr lang="ru-RU" sz="2400" dirty="0" smtClean="0"/>
              <a:t> носослезный проток - 11 </a:t>
            </a:r>
          </a:p>
        </p:txBody>
      </p:sp>
      <p:pic>
        <p:nvPicPr>
          <p:cNvPr id="5" name="Picture 2" descr="E:\Мед колледж\Анатомия\ОРГАНЫ ЧУВСТВ картинки\image61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181075" y="1375297"/>
            <a:ext cx="3786214" cy="4357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E:\ухо,кожа\7377_001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1714448" y="242703"/>
            <a:ext cx="7102174" cy="458894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62000"/>
            <a:ext cx="8572528" cy="1143000"/>
          </a:xfrm>
        </p:spPr>
        <p:txBody>
          <a:bodyPr/>
          <a:lstStyle/>
          <a:p>
            <a:r>
              <a:rPr lang="ru-RU" i="1" dirty="0" smtClean="0"/>
              <a:t/>
            </a:r>
            <a:br>
              <a:rPr lang="ru-RU" i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6089" y="462844"/>
            <a:ext cx="8470753" cy="6252304"/>
          </a:xfrm>
        </p:spPr>
        <p:txBody>
          <a:bodyPr/>
          <a:lstStyle/>
          <a:p>
            <a:pPr lvl="0">
              <a:buNone/>
            </a:pPr>
            <a:r>
              <a:rPr lang="ru-RU" b="1" i="1" dirty="0" smtClean="0"/>
              <a:t>3. </a:t>
            </a:r>
            <a:r>
              <a:rPr lang="ru-RU" b="1" dirty="0" smtClean="0"/>
              <a:t>Двигательный аппарат</a:t>
            </a:r>
            <a:r>
              <a:rPr lang="ru-RU" dirty="0" smtClean="0"/>
              <a:t>: 7 мышц, все они поперечнополосатые, сокращаются произвольно:</a:t>
            </a:r>
            <a:endParaRPr lang="ru-RU" sz="2400" dirty="0" smtClean="0"/>
          </a:p>
          <a:p>
            <a:pPr lvl="0">
              <a:buFont typeface="Wingdings" pitchFamily="2" charset="2"/>
              <a:buChar char="q"/>
            </a:pPr>
            <a:r>
              <a:rPr lang="ru-RU" dirty="0" smtClean="0"/>
              <a:t>4 прямые – верхняя, нижняя, латеральная, медиальная;</a:t>
            </a:r>
            <a:endParaRPr lang="ru-RU" sz="2000" dirty="0" smtClean="0"/>
          </a:p>
          <a:p>
            <a:pPr lvl="0">
              <a:buFont typeface="Wingdings" pitchFamily="2" charset="2"/>
              <a:buChar char="q"/>
            </a:pPr>
            <a:r>
              <a:rPr lang="ru-RU" dirty="0" smtClean="0"/>
              <a:t>2 косые – верхняя, нижняя;</a:t>
            </a:r>
            <a:endParaRPr lang="ru-RU" sz="2000" dirty="0" smtClean="0"/>
          </a:p>
          <a:p>
            <a:pPr lvl="0">
              <a:buFont typeface="Wingdings" pitchFamily="2" charset="2"/>
              <a:buChar char="q"/>
            </a:pPr>
            <a:r>
              <a:rPr lang="ru-RU" dirty="0" smtClean="0"/>
              <a:t>мышца, поднимающая </a:t>
            </a:r>
          </a:p>
          <a:p>
            <a:pPr lvl="0">
              <a:buNone/>
            </a:pPr>
            <a:r>
              <a:rPr lang="ru-RU" dirty="0" smtClean="0"/>
              <a:t>верхнее веко.</a:t>
            </a:r>
            <a:endParaRPr lang="ru-RU" sz="2000" dirty="0" smtClean="0"/>
          </a:p>
          <a:p>
            <a:endParaRPr lang="ru-RU" dirty="0"/>
          </a:p>
        </p:txBody>
      </p:sp>
      <p:pic>
        <p:nvPicPr>
          <p:cNvPr id="1026" name="Picture 2" descr="E:\Мед колледж\Анатомия\сенсорные системы\ОРГАНЫ ЧУВСТВ картинки\38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67377" y="3002845"/>
            <a:ext cx="5836355" cy="3567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796233"/>
          </a:xfrm>
        </p:spPr>
        <p:txBody>
          <a:bodyPr/>
          <a:lstStyle/>
          <a:p>
            <a:r>
              <a:rPr lang="ru-RU" b="1" dirty="0" smtClean="0"/>
              <a:t>Мышцы глаза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151467"/>
            <a:ext cx="4336044" cy="5226493"/>
          </a:xfrm>
        </p:spPr>
        <p:txBody>
          <a:bodyPr>
            <a:normAutofit/>
          </a:bodyPr>
          <a:lstStyle/>
          <a:p>
            <a:r>
              <a:rPr lang="ru-RU" sz="2000" dirty="0" smtClean="0"/>
              <a:t>1 — мышца, поднимающая верхнее веко; </a:t>
            </a:r>
          </a:p>
          <a:p>
            <a:r>
              <a:rPr lang="ru-RU" sz="2000" dirty="0" smtClean="0"/>
              <a:t>2 — верхняя косая мышца; </a:t>
            </a:r>
          </a:p>
          <a:p>
            <a:r>
              <a:rPr lang="ru-RU" sz="2000" dirty="0" smtClean="0"/>
              <a:t>3 — верхняя прямая мышца; </a:t>
            </a:r>
          </a:p>
          <a:p>
            <a:r>
              <a:rPr lang="ru-RU" sz="2000" dirty="0" smtClean="0"/>
              <a:t>4 — наружная прямая мышца; </a:t>
            </a:r>
          </a:p>
          <a:p>
            <a:r>
              <a:rPr lang="ru-RU" sz="2000" dirty="0" smtClean="0"/>
              <a:t>5 — внутренняя прямая мышца; </a:t>
            </a:r>
          </a:p>
          <a:p>
            <a:r>
              <a:rPr lang="ru-RU" sz="2000" dirty="0" smtClean="0"/>
              <a:t>6 — зрительный нерв; </a:t>
            </a:r>
          </a:p>
          <a:p>
            <a:r>
              <a:rPr lang="ru-RU" sz="2000" dirty="0" smtClean="0"/>
              <a:t>7 — нижняя прямая мышца; </a:t>
            </a:r>
          </a:p>
          <a:p>
            <a:r>
              <a:rPr lang="ru-RU" sz="2000" dirty="0" smtClean="0"/>
              <a:t>8 — нижняя косая мышца.</a:t>
            </a:r>
            <a:endParaRPr lang="ru-RU" sz="2000" dirty="0"/>
          </a:p>
        </p:txBody>
      </p:sp>
      <p:pic>
        <p:nvPicPr>
          <p:cNvPr id="67586" name="Picture 2" descr="http://seeactive.by/pics/fragments/bse-22071479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23644" y="722488"/>
            <a:ext cx="4820356" cy="46848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25" name="Picture 9" descr="U09_06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 cstate="print">
            <a:lum bright="-20000" contrast="40000"/>
          </a:blip>
          <a:srcRect l="2754" t="13105" r="6070" b="14255"/>
          <a:stretch>
            <a:fillRect/>
          </a:stretch>
        </p:blipFill>
        <p:spPr>
          <a:xfrm>
            <a:off x="4572000" y="2214554"/>
            <a:ext cx="4466738" cy="3500462"/>
          </a:xfrm>
          <a:noFill/>
          <a:ln/>
        </p:spPr>
      </p:pic>
      <p:sp>
        <p:nvSpPr>
          <p:cNvPr id="86021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0" y="1433689"/>
            <a:ext cx="4214842" cy="4209889"/>
          </a:xfrm>
        </p:spPr>
        <p:txBody>
          <a:bodyPr/>
          <a:lstStyle/>
          <a:p>
            <a:pPr>
              <a:buFontTx/>
              <a:buNone/>
            </a:pP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Зрительный анализатор </a:t>
            </a:r>
            <a:r>
              <a:rPr lang="ru-RU" dirty="0">
                <a:latin typeface="Arial" pitchFamily="34" charset="0"/>
                <a:cs typeface="Arial" pitchFamily="34" charset="0"/>
              </a:rPr>
              <a:t>состоит из трех частей:</a:t>
            </a:r>
          </a:p>
          <a:p>
            <a:pPr lvl="1"/>
            <a:r>
              <a:rPr lang="ru-RU" dirty="0">
                <a:latin typeface="Arial" pitchFamily="34" charset="0"/>
                <a:cs typeface="Arial" pitchFamily="34" charset="0"/>
              </a:rPr>
              <a:t>рецепторы сетчатки глаза,</a:t>
            </a:r>
          </a:p>
          <a:p>
            <a:pPr lvl="1"/>
            <a:r>
              <a:rPr lang="ru-RU" dirty="0">
                <a:latin typeface="Arial" pitchFamily="34" charset="0"/>
                <a:cs typeface="Arial" pitchFamily="34" charset="0"/>
              </a:rPr>
              <a:t>зрительный нерв,</a:t>
            </a:r>
          </a:p>
          <a:p>
            <a:pPr lvl="1"/>
            <a:r>
              <a:rPr lang="ru-RU" dirty="0">
                <a:latin typeface="Arial" pitchFamily="34" charset="0"/>
                <a:cs typeface="Arial" pitchFamily="34" charset="0"/>
              </a:rPr>
              <a:t>зрительная зона коры больших полушарий головного мозга.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85786" y="500042"/>
            <a:ext cx="606929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Arial" pitchFamily="34" charset="0"/>
                <a:cs typeface="Arial" pitchFamily="34" charset="0"/>
              </a:rPr>
              <a:t>Зрительный анализатор</a:t>
            </a:r>
            <a:endParaRPr lang="ru-RU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14876" y="5357826"/>
            <a:ext cx="1374287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Рецепторы 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сетчатки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43438" y="2143116"/>
            <a:ext cx="2007281" cy="3385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Зрительный нерв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524273">
            <a:off x="8107515" y="4636243"/>
            <a:ext cx="339962" cy="114859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7286644" y="1928802"/>
            <a:ext cx="1393330" cy="58477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Зрительная</a:t>
            </a:r>
          </a:p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зона коры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ятно 1 16"/>
          <p:cNvSpPr/>
          <p:nvPr/>
        </p:nvSpPr>
        <p:spPr>
          <a:xfrm>
            <a:off x="6357950" y="3857628"/>
            <a:ext cx="214314" cy="357190"/>
          </a:xfrm>
          <a:prstGeom prst="irregularSeal1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860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4.33526E-6 C 0.00851 -0.0007 0.01719 -0.00093 0.0257 -0.00209 C 0.03351 -0.00324 0.03681 -0.01157 0.04358 -0.01526 C 0.04792 -0.01781 0.05764 -0.01896 0.06146 -0.01966 C 0.06337 -0.02104 0.06528 -0.02289 0.06737 -0.02405 C 0.06928 -0.02498 0.07153 -0.02498 0.07327 -0.02613 C 0.08073 -0.03099 0.08594 -0.03839 0.09306 -0.0437 C 0.09844 -0.05249 0.10296 -0.05365 0.11094 -0.05896 C 0.12796 -0.07029 0.11615 -0.06636 0.13282 -0.06983 C 0.13525 -0.07122 0.13768 -0.07376 0.14063 -0.07422 C 0.15556 -0.07677 0.14462 -0.05249 0.14063 -0.04578 C 0.13803 -0.03723 0.12969 -0.02983 0.12483 -0.02174 C 0.12362 -0.01966 0.12257 -0.01711 0.12084 -0.01526 C 0.11893 -0.01318 0.11216 -0.00925 0.11494 -0.00879 C 0.12553 -0.00694 0.13612 -0.01018 0.14671 -0.01087 C 0.16667 -0.0155 0.18612 -0.02197 0.20608 -0.02613 C 0.21719 -0.03446 0.23351 -0.02891 0.24184 -0.037 " pathEditMode="relative" rAng="0" ptsTypes="ffffffffffffffffA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00" y="-3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60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60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7" grpId="2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044" y="274638"/>
            <a:ext cx="8862131" cy="809095"/>
          </a:xfrm>
        </p:spPr>
        <p:txBody>
          <a:bodyPr/>
          <a:lstStyle/>
          <a:p>
            <a:r>
              <a:rPr lang="ru-RU" b="1" dirty="0" smtClean="0"/>
              <a:t>Схема строения зрительного анализатора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03200" y="1072445"/>
            <a:ext cx="5583246" cy="6066562"/>
          </a:xfrm>
        </p:spPr>
        <p:txBody>
          <a:bodyPr/>
          <a:lstStyle/>
          <a:p>
            <a:pPr>
              <a:buNone/>
            </a:pPr>
            <a:r>
              <a:rPr lang="ru-RU" sz="2000" dirty="0" smtClean="0"/>
              <a:t>1 - нейроны сетчатки; </a:t>
            </a:r>
          </a:p>
          <a:p>
            <a:pPr>
              <a:buNone/>
            </a:pPr>
            <a:r>
              <a:rPr lang="ru-RU" sz="2000" dirty="0" smtClean="0"/>
              <a:t>2 - зрительный нерв; </a:t>
            </a:r>
          </a:p>
          <a:p>
            <a:pPr>
              <a:buNone/>
            </a:pPr>
            <a:r>
              <a:rPr lang="ru-RU" sz="2000" dirty="0" smtClean="0"/>
              <a:t>3 - зрительный перекрёст (хиазма); </a:t>
            </a:r>
          </a:p>
          <a:p>
            <a:pPr>
              <a:buNone/>
            </a:pPr>
            <a:r>
              <a:rPr lang="ru-RU" sz="2000" dirty="0" smtClean="0"/>
              <a:t>4 - зрительный тракт; </a:t>
            </a:r>
          </a:p>
          <a:p>
            <a:pPr>
              <a:buNone/>
            </a:pPr>
            <a:r>
              <a:rPr lang="ru-RU" sz="2000" dirty="0" smtClean="0"/>
              <a:t>5 - клетки наружного коленчатого тела; </a:t>
            </a:r>
          </a:p>
          <a:p>
            <a:pPr>
              <a:buNone/>
            </a:pPr>
            <a:r>
              <a:rPr lang="ru-RU" sz="2000" dirty="0" smtClean="0"/>
              <a:t>6 - зрительная лучистость; </a:t>
            </a:r>
          </a:p>
          <a:p>
            <a:pPr>
              <a:buNone/>
            </a:pPr>
            <a:r>
              <a:rPr lang="ru-RU" sz="2000" dirty="0" smtClean="0"/>
              <a:t>7 - медиальная поверхность затылочной доли (шпорная борозда); </a:t>
            </a:r>
          </a:p>
          <a:p>
            <a:pPr>
              <a:buNone/>
            </a:pPr>
            <a:r>
              <a:rPr lang="ru-RU" sz="2000" dirty="0" smtClean="0"/>
              <a:t>8-ядро верхнего холмика четверохолмия; </a:t>
            </a:r>
          </a:p>
          <a:p>
            <a:pPr>
              <a:buNone/>
            </a:pPr>
            <a:r>
              <a:rPr lang="ru-RU" sz="2000" dirty="0" smtClean="0"/>
              <a:t>9- клетки ядра </a:t>
            </a:r>
            <a:r>
              <a:rPr lang="en-US" sz="2000" dirty="0" smtClean="0"/>
              <a:t>III</a:t>
            </a:r>
            <a:r>
              <a:rPr lang="ru-RU" sz="2000" dirty="0" smtClean="0"/>
              <a:t> пары ЧН ; </a:t>
            </a:r>
          </a:p>
          <a:p>
            <a:pPr>
              <a:buNone/>
            </a:pPr>
            <a:r>
              <a:rPr lang="ru-RU" sz="2000" dirty="0" smtClean="0"/>
              <a:t>10 - </a:t>
            </a:r>
            <a:r>
              <a:rPr lang="ru-RU" sz="2000" dirty="0" err="1" smtClean="0"/>
              <a:t>глазодвигательный</a:t>
            </a:r>
            <a:r>
              <a:rPr lang="ru-RU" sz="2000" dirty="0" smtClean="0"/>
              <a:t> нерв;</a:t>
            </a:r>
          </a:p>
          <a:p>
            <a:pPr>
              <a:buNone/>
            </a:pPr>
            <a:r>
              <a:rPr lang="ru-RU" sz="2000" dirty="0" smtClean="0"/>
              <a:t>11 - ресничный узел.</a:t>
            </a:r>
            <a:endParaRPr lang="ru-RU" sz="2000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5350934" y="1075266"/>
            <a:ext cx="3533422" cy="5506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3513" y="274638"/>
            <a:ext cx="6316662" cy="831673"/>
          </a:xfrm>
        </p:spPr>
        <p:txBody>
          <a:bodyPr/>
          <a:lstStyle/>
          <a:p>
            <a:r>
              <a:rPr lang="ru-RU" b="1" dirty="0" smtClean="0"/>
              <a:t>Зрительный анализатор</a:t>
            </a:r>
            <a:endParaRPr lang="ru-RU" b="1" dirty="0"/>
          </a:p>
        </p:txBody>
      </p:sp>
      <p:pic>
        <p:nvPicPr>
          <p:cNvPr id="2050" name="Picture 2" descr="E:\Мед колледж\Анатомия\Flash-анимации(Анатомия)(1)\зрительные анализаторы (продвижение нервного импульса)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18756" y="1207911"/>
            <a:ext cx="4143021" cy="5271911"/>
          </a:xfrm>
          <a:prstGeom prst="rect">
            <a:avLst/>
          </a:prstGeom>
          <a:noFill/>
        </p:spPr>
      </p:pic>
      <p:pic>
        <p:nvPicPr>
          <p:cNvPr id="4" name="Picture 4" descr="1003525_7377_00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0622" y="1658585"/>
            <a:ext cx="4131733" cy="32295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244475"/>
            <a:ext cx="8385175" cy="884238"/>
          </a:xfrm>
        </p:spPr>
        <p:txBody>
          <a:bodyPr/>
          <a:lstStyle/>
          <a:p>
            <a:r>
              <a:rPr lang="ru-RU" sz="3600" b="1" dirty="0">
                <a:latin typeface="+mn-lt"/>
              </a:rPr>
              <a:t>Зрительный анализатор</a:t>
            </a:r>
          </a:p>
        </p:txBody>
      </p:sp>
      <p:pic>
        <p:nvPicPr>
          <p:cNvPr id="14339" name="Рисунок 4" descr="C:\655ACCC5\7B08B097-1DE2-45D9-8F3B-B294BC81441E.files\image004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/>
          <a:srcRect l="41562" t="33333" r="2771" b="39394"/>
          <a:stretch>
            <a:fillRect/>
          </a:stretch>
        </p:blipFill>
        <p:spPr>
          <a:xfrm>
            <a:off x="533400" y="1371600"/>
            <a:ext cx="7620000" cy="3810000"/>
          </a:xfrm>
          <a:noFill/>
        </p:spPr>
      </p:pic>
      <p:sp>
        <p:nvSpPr>
          <p:cNvPr id="17415" name="AutoShape 7"/>
          <p:cNvSpPr>
            <a:spLocks noChangeArrowheads="1"/>
          </p:cNvSpPr>
          <p:nvPr/>
        </p:nvSpPr>
        <p:spPr bwMode="auto">
          <a:xfrm>
            <a:off x="1752600" y="5791200"/>
            <a:ext cx="7162800" cy="838200"/>
          </a:xfrm>
          <a:prstGeom prst="cloudCallout">
            <a:avLst>
              <a:gd name="adj1" fmla="val -53190"/>
              <a:gd name="adj2" fmla="val -114014"/>
            </a:avLst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ru-RU" sz="1600" b="1" i="1">
                <a:latin typeface="Times New Roman" pitchFamily="18" charset="0"/>
              </a:rPr>
              <a:t>Объясните причину слепоты у пациентов А, Б, В</a:t>
            </a:r>
          </a:p>
        </p:txBody>
      </p:sp>
      <p:pic>
        <p:nvPicPr>
          <p:cNvPr id="17416" name="Picture 8" descr="w (30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9534" y="5334000"/>
            <a:ext cx="11430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4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496711"/>
            <a:ext cx="8001056" cy="699911"/>
          </a:xfrm>
        </p:spPr>
        <p:txBody>
          <a:bodyPr/>
          <a:lstStyle/>
          <a:p>
            <a:r>
              <a:rPr lang="ru-RU" b="0" dirty="0" smtClean="0"/>
              <a:t> </a:t>
            </a:r>
            <a:r>
              <a:rPr lang="ru-RU" sz="3600" b="1" dirty="0" smtClean="0"/>
              <a:t>Понятие об анализаторах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38668" y="1185333"/>
            <a:ext cx="8192558" cy="5315501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/>
              <a:t>Сенсорные системы, или анализаторы</a:t>
            </a:r>
            <a:r>
              <a:rPr lang="ru-RU" sz="2400" dirty="0" smtClean="0"/>
              <a:t> – это сложные нервные аппараты, воспринимающие и анализирующие внешние и внутренние раздражения.</a:t>
            </a:r>
          </a:p>
          <a:p>
            <a:pPr>
              <a:buNone/>
            </a:pPr>
            <a:r>
              <a:rPr lang="ru-RU" sz="2400" dirty="0" smtClean="0"/>
              <a:t>Учение об анализаторах создал И.П. Павлов. </a:t>
            </a:r>
          </a:p>
          <a:p>
            <a:pPr>
              <a:buNone/>
            </a:pPr>
            <a:r>
              <a:rPr lang="ru-RU" sz="2400" dirty="0" smtClean="0"/>
              <a:t>Все анализаторы делятся на 2 группы:</a:t>
            </a:r>
          </a:p>
          <a:p>
            <a:pPr lvl="0"/>
            <a:r>
              <a:rPr lang="ru-RU" sz="2400" b="1" dirty="0" smtClean="0"/>
              <a:t>внешние</a:t>
            </a:r>
            <a:r>
              <a:rPr lang="ru-RU" sz="2400" dirty="0" smtClean="0"/>
              <a:t>: зрительный, слуховой, вкусовой, обонятельный, кожный (соматосенсорный);</a:t>
            </a:r>
          </a:p>
          <a:p>
            <a:pPr lvl="0"/>
            <a:r>
              <a:rPr lang="ru-RU" sz="2400" b="1" dirty="0" smtClean="0"/>
              <a:t>внутренние</a:t>
            </a:r>
            <a:r>
              <a:rPr lang="ru-RU" sz="2400" dirty="0" smtClean="0"/>
              <a:t>: двигательный (проприоцептивный), вестибулярный, висцероцептивный.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467" y="274637"/>
            <a:ext cx="8884708" cy="1588029"/>
          </a:xfrm>
        </p:spPr>
        <p:txBody>
          <a:bodyPr/>
          <a:lstStyle/>
          <a:p>
            <a:pPr lvl="2"/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dirty="0" smtClean="0"/>
              <a:t>Основные зрительные функции </a:t>
            </a: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0934" y="1377244"/>
            <a:ext cx="8260292" cy="5337904"/>
          </a:xfrm>
        </p:spPr>
        <p:txBody>
          <a:bodyPr/>
          <a:lstStyle/>
          <a:p>
            <a:pPr>
              <a:buNone/>
            </a:pPr>
            <a:r>
              <a:rPr lang="ru-RU" sz="2200" b="1" dirty="0" smtClean="0"/>
              <a:t>Зрительные функции</a:t>
            </a:r>
            <a:r>
              <a:rPr lang="ru-RU" sz="2200" dirty="0" smtClean="0"/>
              <a:t> – это комплекс отдельных компонентов зрительного акта, позволяющих ориентироваться в пространстве, воспринимать формы и цвет предметов, видеть их на разном расстоянии при ярком свете или в сумерках.</a:t>
            </a:r>
          </a:p>
          <a:p>
            <a:pPr>
              <a:buNone/>
            </a:pPr>
            <a:r>
              <a:rPr lang="ru-RU" sz="2200" b="1" dirty="0" smtClean="0"/>
              <a:t>5 основных зрительных функций</a:t>
            </a:r>
            <a:r>
              <a:rPr lang="ru-RU" sz="2200" dirty="0" smtClean="0"/>
              <a:t>:</a:t>
            </a:r>
          </a:p>
          <a:p>
            <a:pPr lvl="0"/>
            <a:r>
              <a:rPr lang="ru-RU" sz="2200" dirty="0" smtClean="0"/>
              <a:t>центральное зрение;</a:t>
            </a:r>
          </a:p>
          <a:p>
            <a:pPr lvl="0"/>
            <a:r>
              <a:rPr lang="ru-RU" sz="2200" dirty="0" smtClean="0"/>
              <a:t>периферическое зрение;</a:t>
            </a:r>
          </a:p>
          <a:p>
            <a:pPr lvl="0"/>
            <a:r>
              <a:rPr lang="ru-RU" sz="2200" dirty="0" smtClean="0"/>
              <a:t>светоощущение;</a:t>
            </a:r>
          </a:p>
          <a:p>
            <a:pPr lvl="0"/>
            <a:r>
              <a:rPr lang="ru-RU" sz="2200" dirty="0" smtClean="0"/>
              <a:t>цветоощущение;</a:t>
            </a:r>
          </a:p>
          <a:p>
            <a:pPr lvl="0"/>
            <a:r>
              <a:rPr lang="ru-RU" sz="2200" dirty="0" smtClean="0"/>
              <a:t>бинокулярное зрение.</a:t>
            </a:r>
            <a:r>
              <a:rPr lang="ru-RU" sz="2200" b="1" dirty="0" smtClean="0"/>
              <a:t> </a:t>
            </a:r>
            <a:endParaRPr lang="ru-RU" sz="2200" dirty="0" smtClean="0"/>
          </a:p>
          <a:p>
            <a:endParaRPr lang="ru-RU" dirty="0"/>
          </a:p>
        </p:txBody>
      </p:sp>
      <p:pic>
        <p:nvPicPr>
          <p:cNvPr id="4" name="Содержимое 7" descr="go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0750" y="3488267"/>
            <a:ext cx="3758493" cy="33697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27289" y="274638"/>
            <a:ext cx="7992886" cy="617184"/>
          </a:xfrm>
        </p:spPr>
        <p:txBody>
          <a:bodyPr/>
          <a:lstStyle/>
          <a:p>
            <a:r>
              <a:rPr lang="ru-RU" b="1" dirty="0" smtClean="0"/>
              <a:t>Центральное зрение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1912" y="970844"/>
            <a:ext cx="8339314" cy="5887156"/>
          </a:xfrm>
        </p:spPr>
        <p:txBody>
          <a:bodyPr/>
          <a:lstStyle/>
          <a:p>
            <a:pPr>
              <a:buNone/>
            </a:pPr>
            <a:r>
              <a:rPr lang="ru-RU" sz="2000" b="1" dirty="0" smtClean="0"/>
              <a:t>Центральное зрение </a:t>
            </a:r>
            <a:r>
              <a:rPr lang="ru-RU" sz="2000" dirty="0" smtClean="0"/>
              <a:t>– это способность органа зрения различать форму предметов в пространстве – связано с функцией желтого пятна и измеряется остротой зрения.</a:t>
            </a:r>
          </a:p>
          <a:p>
            <a:pPr>
              <a:buNone/>
            </a:pPr>
            <a:r>
              <a:rPr lang="ru-RU" sz="2000" b="1" dirty="0" smtClean="0"/>
              <a:t>Острота зрения</a:t>
            </a:r>
            <a:r>
              <a:rPr lang="ru-RU" sz="2000" dirty="0" smtClean="0"/>
              <a:t> (</a:t>
            </a:r>
            <a:r>
              <a:rPr lang="en-US" sz="2000" dirty="0" smtClean="0"/>
              <a:t>visus</a:t>
            </a:r>
            <a:r>
              <a:rPr lang="ru-RU" sz="2000" dirty="0" smtClean="0"/>
              <a:t>) – способность глаза воспринимать раздельно точки, расположенные друг от друга на минимальном расстоянии.</a:t>
            </a:r>
          </a:p>
          <a:p>
            <a:pPr lvl="0"/>
            <a:r>
              <a:rPr lang="ru-RU" sz="2000" dirty="0" smtClean="0"/>
              <a:t>Для исследования остроты зрения применяют таблицы Д.А. Сивцева с буквами, а также таблицы из колец, картинок.</a:t>
            </a:r>
          </a:p>
          <a:p>
            <a:pPr lvl="0"/>
            <a:r>
              <a:rPr lang="ru-RU" sz="2000" dirty="0" smtClean="0"/>
              <a:t>Острота зрения, соответствующая чтению любой строчки с расстояния 5 метров представлена в конце каждого ряда справа. За нормальную остроту зрения, равную единице (</a:t>
            </a:r>
            <a:r>
              <a:rPr lang="en-US" sz="2000" dirty="0" smtClean="0"/>
              <a:t>visus</a:t>
            </a:r>
            <a:r>
              <a:rPr lang="ru-RU" sz="2000" dirty="0" smtClean="0"/>
              <a:t> = 1), принята обратная величина угла зрения 1 угловой минуты.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8133" y="274638"/>
            <a:ext cx="7022042" cy="504295"/>
          </a:xfrm>
        </p:spPr>
        <p:txBody>
          <a:bodyPr/>
          <a:lstStyle/>
          <a:p>
            <a:r>
              <a:rPr lang="ru-RU" b="1" dirty="0" smtClean="0"/>
              <a:t>Таблица Д.А. Сивцева</a:t>
            </a:r>
            <a:endParaRPr lang="ru-RU" b="1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260226" y="767645"/>
            <a:ext cx="6643734" cy="538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2222" y="225778"/>
            <a:ext cx="8647496" cy="6417932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Нормальная острота зрения </a:t>
            </a:r>
            <a:r>
              <a:rPr lang="ru-RU" b="1" i="1" dirty="0" smtClean="0"/>
              <a:t>= 1</a:t>
            </a:r>
            <a:r>
              <a:rPr lang="ru-RU" dirty="0" smtClean="0"/>
              <a:t>, соответствует чтению знаков 10-го ряда с расстояния 5 м.</a:t>
            </a:r>
          </a:p>
          <a:p>
            <a:pPr>
              <a:buNone/>
            </a:pPr>
            <a:r>
              <a:rPr lang="ru-RU" dirty="0" smtClean="0"/>
              <a:t>Чтение знаков 1-го ряда соответствует остроте зрения = 0,1.</a:t>
            </a:r>
          </a:p>
          <a:p>
            <a:pPr>
              <a:buNone/>
            </a:pPr>
            <a:r>
              <a:rPr lang="ru-RU" dirty="0" smtClean="0"/>
              <a:t>Когда зрение так мало, что глаз воспринимает только</a:t>
            </a:r>
          </a:p>
          <a:p>
            <a:pPr>
              <a:buNone/>
            </a:pPr>
            <a:r>
              <a:rPr lang="ru-RU" dirty="0" smtClean="0"/>
              <a:t>свет, остроту зрения считают равной </a:t>
            </a:r>
            <a:r>
              <a:rPr lang="ru-RU" b="1" dirty="0" smtClean="0"/>
              <a:t>светоощущению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Если исследуемый не ощущает даже света, то его острота зрения = 0.</a:t>
            </a:r>
          </a:p>
          <a:p>
            <a:pPr>
              <a:buNone/>
            </a:pPr>
            <a:r>
              <a:rPr lang="ru-RU" dirty="0" smtClean="0"/>
              <a:t>Острота зрения у детей достигает максимума к 6-7 годам.</a:t>
            </a:r>
          </a:p>
          <a:p>
            <a:endParaRPr lang="ru-RU" dirty="0"/>
          </a:p>
        </p:txBody>
      </p:sp>
      <p:pic>
        <p:nvPicPr>
          <p:cNvPr id="5" name="Рисунок 4" descr="wpid-serdce2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31319" y="4445543"/>
            <a:ext cx="2286000" cy="1714500"/>
          </a:xfrm>
          <a:prstGeom prst="rect">
            <a:avLst/>
          </a:prstGeom>
        </p:spPr>
      </p:pic>
      <p:pic>
        <p:nvPicPr>
          <p:cNvPr id="6" name="Рисунок 5" descr="09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69134" y="4165600"/>
            <a:ext cx="2885505" cy="252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Периферическое зрение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93988" y="1185334"/>
            <a:ext cx="6326187" cy="4940830"/>
          </a:xfrm>
        </p:spPr>
        <p:txBody>
          <a:bodyPr/>
          <a:lstStyle/>
          <a:p>
            <a:pPr lvl="0"/>
            <a:r>
              <a:rPr lang="ru-RU" dirty="0" smtClean="0"/>
              <a:t>Имеет важное значение при ориентировке в пространстве.</a:t>
            </a:r>
          </a:p>
          <a:p>
            <a:pPr lvl="0"/>
            <a:r>
              <a:rPr lang="ru-RU" dirty="0" smtClean="0"/>
              <a:t>Высокочувствительно по отношению к движущимся предметам.</a:t>
            </a:r>
          </a:p>
          <a:p>
            <a:pPr lvl="0"/>
            <a:r>
              <a:rPr lang="ru-RU" dirty="0" smtClean="0"/>
              <a:t>С его помощью различают свет.</a:t>
            </a:r>
          </a:p>
          <a:p>
            <a:pPr lvl="0"/>
            <a:r>
              <a:rPr lang="ru-RU" dirty="0" smtClean="0"/>
              <a:t>Обеспечивает сумеречное и ночное зрение. </a:t>
            </a:r>
          </a:p>
          <a:p>
            <a:r>
              <a:rPr lang="ru-RU" dirty="0" smtClean="0"/>
              <a:t>Периферическое зрение определяется полем зрения.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0934" y="338667"/>
            <a:ext cx="8260292" cy="6233605"/>
          </a:xfrm>
        </p:spPr>
        <p:txBody>
          <a:bodyPr/>
          <a:lstStyle/>
          <a:p>
            <a:pPr lvl="0">
              <a:buNone/>
            </a:pPr>
            <a:r>
              <a:rPr lang="ru-RU" b="1" dirty="0" smtClean="0"/>
              <a:t>Поле зрения </a:t>
            </a:r>
            <a:r>
              <a:rPr lang="ru-RU" dirty="0" smtClean="0"/>
              <a:t>– пространство, одновременно воспринимаемое при неподвижном взоре и фиксированном положении головы.</a:t>
            </a:r>
          </a:p>
          <a:p>
            <a:pPr lvl="0"/>
            <a:r>
              <a:rPr lang="ru-RU" dirty="0" smtClean="0"/>
              <a:t>Имеет границы.</a:t>
            </a:r>
          </a:p>
          <a:p>
            <a:pPr lvl="0"/>
            <a:r>
              <a:rPr lang="ru-RU" dirty="0" smtClean="0"/>
              <a:t>В поле зрения выделяют </a:t>
            </a:r>
            <a:r>
              <a:rPr lang="ru-RU" b="1" dirty="0" smtClean="0"/>
              <a:t>центральную</a:t>
            </a:r>
            <a:r>
              <a:rPr lang="ru-RU" dirty="0" smtClean="0"/>
              <a:t> </a:t>
            </a:r>
            <a:r>
              <a:rPr lang="ru-RU" b="1" dirty="0" smtClean="0"/>
              <a:t>часть</a:t>
            </a:r>
            <a:r>
              <a:rPr lang="ru-RU" dirty="0" smtClean="0"/>
              <a:t>, относящуюся к центральному зрению, и всю остальную – </a:t>
            </a:r>
            <a:r>
              <a:rPr lang="ru-RU" b="1" dirty="0" smtClean="0"/>
              <a:t>периферическую</a:t>
            </a:r>
            <a:r>
              <a:rPr lang="ru-RU" dirty="0" smtClean="0"/>
              <a:t> </a:t>
            </a:r>
            <a:r>
              <a:rPr lang="ru-RU" b="1" dirty="0" smtClean="0"/>
              <a:t>часть</a:t>
            </a:r>
            <a:r>
              <a:rPr lang="ru-RU" dirty="0" smtClean="0"/>
              <a:t>. </a:t>
            </a:r>
          </a:p>
          <a:p>
            <a:pPr lvl="0"/>
            <a:r>
              <a:rPr lang="ru-RU" b="1" dirty="0" smtClean="0"/>
              <a:t>Скотома</a:t>
            </a:r>
            <a:r>
              <a:rPr lang="ru-RU" dirty="0" smtClean="0"/>
              <a:t> – выпадение  поля зрения, дефект поля зрения, недостающий его границы.</a:t>
            </a:r>
          </a:p>
          <a:p>
            <a:pPr>
              <a:buNone/>
            </a:pPr>
            <a:r>
              <a:rPr lang="ru-RU" dirty="0" smtClean="0"/>
              <a:t>Метод определения поля зрения называется </a:t>
            </a:r>
            <a:r>
              <a:rPr lang="ru-RU" b="1" dirty="0" smtClean="0"/>
              <a:t>периметрией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6356" y="274638"/>
            <a:ext cx="8263819" cy="1143000"/>
          </a:xfrm>
        </p:spPr>
        <p:txBody>
          <a:bodyPr/>
          <a:lstStyle/>
          <a:p>
            <a:r>
              <a:rPr lang="ru-RU" b="1" dirty="0" smtClean="0"/>
              <a:t>Светоощущение</a:t>
            </a:r>
            <a:r>
              <a:rPr lang="ru-RU" dirty="0" smtClean="0"/>
              <a:t> </a:t>
            </a:r>
            <a:r>
              <a:rPr lang="ru-RU" sz="2200" b="0" dirty="0" smtClean="0"/>
              <a:t>– </a:t>
            </a:r>
            <a:r>
              <a:rPr lang="ru-RU" sz="2400" b="0" dirty="0" smtClean="0"/>
              <a:t>это способность восприятия света в различных степенях его яркости</a:t>
            </a:r>
            <a:r>
              <a:rPr lang="ru-RU" sz="2200" b="0" dirty="0" smtClean="0"/>
              <a:t>.</a:t>
            </a:r>
            <a:endParaRPr lang="ru-RU" sz="2200" b="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778" y="1377244"/>
            <a:ext cx="8305447" cy="5480756"/>
          </a:xfrm>
        </p:spPr>
        <p:txBody>
          <a:bodyPr/>
          <a:lstStyle/>
          <a:p>
            <a:pPr lvl="0">
              <a:buNone/>
            </a:pPr>
            <a:r>
              <a:rPr lang="ru-RU" sz="2000" dirty="0" smtClean="0"/>
              <a:t>Светоощущение обусловлено функцией палочек.</a:t>
            </a:r>
          </a:p>
          <a:p>
            <a:pPr>
              <a:buNone/>
            </a:pPr>
            <a:r>
              <a:rPr lang="ru-RU" sz="2000" b="1" dirty="0" smtClean="0"/>
              <a:t>Адаптация </a:t>
            </a:r>
            <a:r>
              <a:rPr lang="ru-RU" sz="2000" dirty="0" smtClean="0"/>
              <a:t>– способность глаза видеть при различном освещении. </a:t>
            </a:r>
          </a:p>
          <a:p>
            <a:pPr lvl="0">
              <a:buNone/>
            </a:pPr>
            <a:r>
              <a:rPr lang="ru-RU" sz="2000" b="1" dirty="0" smtClean="0"/>
              <a:t>Световая адаптация </a:t>
            </a:r>
            <a:r>
              <a:rPr lang="ru-RU" sz="2000" dirty="0" smtClean="0"/>
              <a:t>– адаптация глаз при выходе из темного помещения на свет происходит в среднем за 50 - 60 секунд (связана с действием колбочек);</a:t>
            </a:r>
          </a:p>
          <a:p>
            <a:pPr lvl="0">
              <a:buNone/>
            </a:pPr>
            <a:r>
              <a:rPr lang="ru-RU" sz="2000" b="1" dirty="0" smtClean="0"/>
              <a:t>Темновая адаптация </a:t>
            </a:r>
            <a:r>
              <a:rPr lang="ru-RU" sz="2000" dirty="0" smtClean="0"/>
              <a:t>– полная адаптация глаз при выходе из светлого помещения в темное происходит в среднем за 40-50 -60 минут (связана с действием палочек). </a:t>
            </a:r>
          </a:p>
          <a:p>
            <a:pPr>
              <a:buNone/>
            </a:pPr>
            <a:r>
              <a:rPr lang="ru-RU" sz="2000" dirty="0" smtClean="0"/>
              <a:t>Неспособность видеть при слабом свете или в темноте – </a:t>
            </a:r>
            <a:r>
              <a:rPr lang="ru-RU" sz="2000" u="sng" dirty="0" smtClean="0"/>
              <a:t>куриная слепота (гемералопия) </a:t>
            </a:r>
            <a:r>
              <a:rPr lang="ru-RU" sz="2000" dirty="0" smtClean="0"/>
              <a:t>– наступает при отсутствии или недостатке витамина А, при этом нарушается образование родопсина.</a:t>
            </a:r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8410575" cy="1143000"/>
          </a:xfrm>
        </p:spPr>
        <p:txBody>
          <a:bodyPr/>
          <a:lstStyle/>
          <a:p>
            <a:r>
              <a:rPr lang="ru-RU" b="1" dirty="0" smtClean="0"/>
              <a:t>Цветоощущение</a:t>
            </a:r>
            <a:r>
              <a:rPr lang="ru-RU" dirty="0" smtClean="0"/>
              <a:t> </a:t>
            </a:r>
            <a:r>
              <a:rPr lang="ru-RU" sz="2400" b="0" dirty="0" smtClean="0"/>
              <a:t>– способность глаза различать цвета.</a:t>
            </a:r>
            <a:endParaRPr lang="ru-RU" sz="2400" b="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8356" y="1524000"/>
            <a:ext cx="8609924" cy="54769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Восприятие цвета предметов обеспечивается </a:t>
            </a:r>
            <a:r>
              <a:rPr lang="ru-RU" b="1" dirty="0" smtClean="0"/>
              <a:t>колбочками</a:t>
            </a:r>
            <a:r>
              <a:rPr lang="ru-RU" dirty="0" smtClean="0"/>
              <a:t>. В сумерках, когда функционируют только палочки, цвета не различаются. Врожденное нарушение цветового зрения называется </a:t>
            </a:r>
            <a:r>
              <a:rPr lang="ru-RU" b="1" dirty="0" smtClean="0"/>
              <a:t>дальтонизм</a:t>
            </a:r>
            <a:r>
              <a:rPr lang="ru-RU" dirty="0" smtClean="0"/>
              <a:t>.</a:t>
            </a:r>
          </a:p>
          <a:p>
            <a:pPr>
              <a:buNone/>
            </a:pPr>
            <a:r>
              <a:rPr lang="ru-RU" dirty="0" smtClean="0"/>
              <a:t>Нарушения цветового зрения устанавливают при помощи диагностических полихроматических </a:t>
            </a:r>
            <a:r>
              <a:rPr lang="ru-RU" b="1" dirty="0" smtClean="0"/>
              <a:t>таблиц Е.Б. Рабкина</a:t>
            </a:r>
            <a:r>
              <a:rPr lang="ru-RU" dirty="0" smtClean="0"/>
              <a:t>.</a:t>
            </a:r>
          </a:p>
          <a:p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113078" y="4161904"/>
            <a:ext cx="2500330" cy="2357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90216" y="4180776"/>
            <a:ext cx="250033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8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755650" y="6072206"/>
            <a:ext cx="7793038" cy="785794"/>
          </a:xfrm>
        </p:spPr>
        <p:txBody>
          <a:bodyPr>
            <a:normAutofit/>
          </a:bodyPr>
          <a:lstStyle/>
          <a:p>
            <a:pPr eaLnBrk="1" hangingPunct="1"/>
            <a:r>
              <a:rPr lang="ru-RU" sz="3200" b="1" dirty="0" smtClean="0">
                <a:solidFill>
                  <a:schemeClr val="tx1"/>
                </a:solidFill>
              </a:rPr>
              <a:t>Что вы видите?</a:t>
            </a:r>
          </a:p>
        </p:txBody>
      </p:sp>
      <p:pic>
        <p:nvPicPr>
          <p:cNvPr id="15363" name="Picture 10" descr="тест на дальтонизм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3141663"/>
            <a:ext cx="3059113" cy="3059112"/>
          </a:xfrm>
          <a:noFill/>
        </p:spPr>
      </p:pic>
      <p:pic>
        <p:nvPicPr>
          <p:cNvPr id="15364" name="Picture 11" descr="тест на дальтонизм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2987675" y="0"/>
            <a:ext cx="3097213" cy="3213100"/>
          </a:xfrm>
          <a:noFill/>
        </p:spPr>
      </p:pic>
      <p:pic>
        <p:nvPicPr>
          <p:cNvPr id="15365" name="Picture 12" descr="тест на дальтонизм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/>
          <a:srcRect/>
          <a:stretch>
            <a:fillRect/>
          </a:stretch>
        </p:blipFill>
        <p:spPr>
          <a:xfrm>
            <a:off x="0" y="0"/>
            <a:ext cx="3132138" cy="3141663"/>
          </a:xfrm>
          <a:noFill/>
        </p:spPr>
      </p:pic>
      <p:pic>
        <p:nvPicPr>
          <p:cNvPr id="15366" name="Picture 13" descr="тест на дальтонизм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/>
          <a:srcRect/>
          <a:stretch>
            <a:fillRect/>
          </a:stretch>
        </p:blipFill>
        <p:spPr>
          <a:xfrm>
            <a:off x="3059113" y="3141663"/>
            <a:ext cx="3055937" cy="3055937"/>
          </a:xfrm>
          <a:noFill/>
        </p:spPr>
      </p:pic>
      <p:pic>
        <p:nvPicPr>
          <p:cNvPr id="15367" name="Picture 14" descr="тест на дальтонизм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84888" y="3141663"/>
            <a:ext cx="3059112" cy="305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Picture 16" descr="тест на дальтонизм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011863" y="0"/>
            <a:ext cx="3132137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8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388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Зрительные ощущения делятся на 2 группы:</a:t>
            </a:r>
          </a:p>
          <a:p>
            <a:pPr lvl="0"/>
            <a:r>
              <a:rPr lang="ru-RU" b="1" i="1" dirty="0" smtClean="0"/>
              <a:t>Хроматические </a:t>
            </a:r>
            <a:r>
              <a:rPr lang="ru-RU" dirty="0" smtClean="0"/>
              <a:t> – восприятие всех тонов и оттенков цветового спектра.</a:t>
            </a:r>
          </a:p>
          <a:p>
            <a:pPr lvl="0"/>
            <a:r>
              <a:rPr lang="ru-RU" b="1" i="1" dirty="0" smtClean="0"/>
              <a:t>Ахроматические</a:t>
            </a:r>
            <a:r>
              <a:rPr lang="ru-RU" dirty="0" smtClean="0"/>
              <a:t>  – восприятие  белого, черного и серого цветов.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0438" y="4868863"/>
            <a:ext cx="8183562" cy="10525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Строение анализатора</a:t>
            </a:r>
            <a:endParaRPr lang="ru-RU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7171" name="Содержимое 2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ru-RU" smtClean="0"/>
              <a:t> </a:t>
            </a:r>
          </a:p>
        </p:txBody>
      </p:sp>
      <p:sp>
        <p:nvSpPr>
          <p:cNvPr id="49" name="Скругленный прямоугольник 4"/>
          <p:cNvSpPr/>
          <p:nvPr/>
        </p:nvSpPr>
        <p:spPr>
          <a:xfrm>
            <a:off x="3792538" y="2944813"/>
            <a:ext cx="1558925" cy="968375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lIns="83820" tIns="83820" rIns="83820" bIns="83820" spcCol="1270" anchor="ctr"/>
          <a:lstStyle/>
          <a:p>
            <a:pPr algn="ctr" defTabSz="9779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200" dirty="0"/>
          </a:p>
        </p:txBody>
      </p:sp>
      <p:sp>
        <p:nvSpPr>
          <p:cNvPr id="69" name="Скругленный прямоугольник 68">
            <a:hlinkClick r:id="rId3" action="ppaction://hlinksldjump"/>
          </p:cNvPr>
          <p:cNvSpPr/>
          <p:nvPr/>
        </p:nvSpPr>
        <p:spPr>
          <a:xfrm>
            <a:off x="642938" y="4643438"/>
            <a:ext cx="2428875" cy="9144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70" name="Скругленный прямоугольник 69">
            <a:hlinkClick r:id="rId4" action="ppaction://hlinksldjump"/>
          </p:cNvPr>
          <p:cNvSpPr/>
          <p:nvPr/>
        </p:nvSpPr>
        <p:spPr>
          <a:xfrm>
            <a:off x="3571875" y="4572000"/>
            <a:ext cx="2286000" cy="914400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71" name="Скругленный прямоугольник 70">
            <a:hlinkClick r:id="rId5" action="ppaction://hlinksldjump"/>
          </p:cNvPr>
          <p:cNvSpPr/>
          <p:nvPr/>
        </p:nvSpPr>
        <p:spPr>
          <a:xfrm>
            <a:off x="6215063" y="4357688"/>
            <a:ext cx="2428875" cy="1128712"/>
          </a:xfrm>
          <a:prstGeom prst="round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graphicFrame>
        <p:nvGraphicFramePr>
          <p:cNvPr id="11" name="Схема 10"/>
          <p:cNvGraphicFramePr/>
          <p:nvPr/>
        </p:nvGraphicFramePr>
        <p:xfrm>
          <a:off x="785786" y="857232"/>
          <a:ext cx="8143932" cy="5357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Бинокулярное зрение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93988" y="1185334"/>
            <a:ext cx="6326187" cy="494083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Ощущение глубины пространства обеспечивается бинокулярным зрением.</a:t>
            </a:r>
          </a:p>
          <a:p>
            <a:pPr>
              <a:buNone/>
            </a:pPr>
            <a:r>
              <a:rPr lang="ru-RU" b="1" dirty="0" smtClean="0"/>
              <a:t>Бинокулярное зрение </a:t>
            </a:r>
            <a:r>
              <a:rPr lang="ru-RU" dirty="0" smtClean="0"/>
              <a:t>– это способность одновременно четко видеть изображение двумя глазами.</a:t>
            </a:r>
          </a:p>
          <a:p>
            <a:pPr>
              <a:buNone/>
            </a:pPr>
            <a:r>
              <a:rPr lang="ru-RU" dirty="0" smtClean="0"/>
              <a:t>Для хорошего зрения необходимо четкое изображение (фокусирование) предмета на сетчатке.</a:t>
            </a:r>
          </a:p>
          <a:p>
            <a:endParaRPr lang="ru-RU" dirty="0"/>
          </a:p>
        </p:txBody>
      </p:sp>
      <p:pic>
        <p:nvPicPr>
          <p:cNvPr id="4" name="Picture 19" descr="Копия a2-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3822" y="4865511"/>
            <a:ext cx="3093333" cy="1992489"/>
          </a:xfrm>
          <a:prstGeom prst="rect">
            <a:avLst/>
          </a:prstGeom>
          <a:noFill/>
        </p:spPr>
      </p:pic>
      <p:pic>
        <p:nvPicPr>
          <p:cNvPr id="5" name="Picture 5" descr="сканирование000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10667" y="4605867"/>
            <a:ext cx="4089400" cy="2098675"/>
          </a:xfrm>
          <a:prstGeom prst="rect">
            <a:avLst/>
          </a:prstGeom>
          <a:noFill/>
          <a:ln w="38100" cmpd="dbl">
            <a:solidFill>
              <a:srgbClr val="FFFF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3822" y="274638"/>
            <a:ext cx="8636353" cy="1143000"/>
          </a:xfrm>
        </p:spPr>
        <p:txBody>
          <a:bodyPr/>
          <a:lstStyle/>
          <a:p>
            <a:r>
              <a:rPr lang="ru-RU" b="1" dirty="0" smtClean="0"/>
              <a:t>Аккомодация</a:t>
            </a:r>
            <a:r>
              <a:rPr lang="ru-RU" dirty="0" smtClean="0"/>
              <a:t> </a:t>
            </a:r>
            <a:r>
              <a:rPr lang="ru-RU" sz="2400" b="0" dirty="0" smtClean="0"/>
              <a:t>– способность глаза четко видеть предметы на различном расстоянии.</a:t>
            </a:r>
            <a:endParaRPr lang="ru-RU" sz="2400" b="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6089" y="1456267"/>
            <a:ext cx="8685067" cy="5401733"/>
          </a:xfrm>
        </p:spPr>
        <p:txBody>
          <a:bodyPr/>
          <a:lstStyle/>
          <a:p>
            <a:pPr>
              <a:buNone/>
            </a:pPr>
            <a:r>
              <a:rPr lang="ru-RU" sz="2200" dirty="0" smtClean="0"/>
              <a:t>Она осуществляется путем изменения кривизны хрусталика и  его преломляющей способности. Механизм аккомодации глаза связан с сокращением ресничной мышцы, которая изменяет выпуклость хрусталика.</a:t>
            </a:r>
          </a:p>
          <a:p>
            <a:pPr lvl="0"/>
            <a:r>
              <a:rPr lang="ru-RU" sz="2200" b="1" i="1" dirty="0" smtClean="0"/>
              <a:t>При взгляде вдаль</a:t>
            </a:r>
            <a:r>
              <a:rPr lang="ru-RU" sz="2200" dirty="0" smtClean="0"/>
              <a:t> – ресничная мышца расслабляется, натягивает циннову связку (ресничный поясок), хрусталик уплощается.</a:t>
            </a:r>
          </a:p>
          <a:p>
            <a:pPr lvl="0"/>
            <a:r>
              <a:rPr lang="ru-RU" sz="2200" b="1" i="1" dirty="0" smtClean="0"/>
              <a:t>При рассматривании близко расположенных предметов</a:t>
            </a:r>
            <a:r>
              <a:rPr lang="ru-RU" sz="2200" dirty="0" smtClean="0"/>
              <a:t> – ресничная мышца сокращается, натяжение связки ослабевает, хрусталик становится более выпуклым, увеличивается его преломляющая способность.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3513" y="274639"/>
            <a:ext cx="6316662" cy="696206"/>
          </a:xfrm>
        </p:spPr>
        <p:txBody>
          <a:bodyPr/>
          <a:lstStyle/>
          <a:p>
            <a:r>
              <a:rPr lang="ru-RU" b="1" dirty="0" smtClean="0"/>
              <a:t>Аккомодация </a:t>
            </a:r>
            <a:endParaRPr lang="ru-RU" b="1" dirty="0"/>
          </a:p>
        </p:txBody>
      </p:sp>
      <p:pic>
        <p:nvPicPr>
          <p:cNvPr id="3074" name="Picture 2" descr="E:\Мед колледж\Анатомия\Flash-анимации(Анатомия)(1)\аккомодация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867377" y="1253067"/>
            <a:ext cx="4967111" cy="51815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0267" y="274638"/>
            <a:ext cx="8579908" cy="1143000"/>
          </a:xfrm>
        </p:spPr>
        <p:txBody>
          <a:bodyPr/>
          <a:lstStyle/>
          <a:p>
            <a:r>
              <a:rPr lang="ru-RU" sz="3600" b="1" dirty="0" smtClean="0"/>
              <a:t>Рефракция. Патология рефракции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69334" y="1546578"/>
            <a:ext cx="8361892" cy="5025694"/>
          </a:xfrm>
        </p:spPr>
        <p:txBody>
          <a:bodyPr/>
          <a:lstStyle/>
          <a:p>
            <a:pPr>
              <a:buNone/>
            </a:pPr>
            <a:r>
              <a:rPr lang="ru-RU" sz="2400" b="1" dirty="0" smtClean="0"/>
              <a:t>Рефракция</a:t>
            </a:r>
            <a:r>
              <a:rPr lang="ru-RU" sz="2400" dirty="0" smtClean="0"/>
              <a:t> – преломляющая сила оптической системы глаза, выраженная в </a:t>
            </a:r>
            <a:r>
              <a:rPr lang="ru-RU" sz="2400" i="1" dirty="0" smtClean="0"/>
              <a:t>диоптриях</a:t>
            </a:r>
            <a:r>
              <a:rPr lang="ru-RU" sz="2400" dirty="0" smtClean="0"/>
              <a:t>.</a:t>
            </a:r>
          </a:p>
          <a:p>
            <a:pPr>
              <a:buNone/>
            </a:pPr>
            <a:r>
              <a:rPr lang="ru-RU" sz="2400" dirty="0" smtClean="0"/>
              <a:t>Различают:</a:t>
            </a:r>
          </a:p>
          <a:p>
            <a:pPr lvl="0"/>
            <a:r>
              <a:rPr lang="ru-RU" sz="2400" b="1" i="1" dirty="0" smtClean="0"/>
              <a:t>физическую</a:t>
            </a:r>
            <a:r>
              <a:rPr lang="ru-RU" sz="2400" dirty="0" smtClean="0"/>
              <a:t> рефракцию – у взрослого человека в среднем = 60 дптр (40 дптр – преломляющая сила роговицы, 20 дптр – преломляющая сила хрусталика);</a:t>
            </a:r>
          </a:p>
          <a:p>
            <a:pPr lvl="0"/>
            <a:r>
              <a:rPr lang="ru-RU" sz="2400" b="1" i="1" dirty="0" smtClean="0"/>
              <a:t>клиническую</a:t>
            </a:r>
            <a:r>
              <a:rPr lang="ru-RU" sz="2400" dirty="0" smtClean="0"/>
              <a:t> рефракцию – характеризуется положением главного фокуса по отношению к сетчатке.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Виды рефракции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65778" y="1600200"/>
            <a:ext cx="6254397" cy="5015089"/>
          </a:xfrm>
        </p:spPr>
        <p:txBody>
          <a:bodyPr/>
          <a:lstStyle/>
          <a:p>
            <a:pPr lvl="0">
              <a:buNone/>
            </a:pPr>
            <a:r>
              <a:rPr lang="ru-RU" sz="2300" b="1" i="1" dirty="0" smtClean="0"/>
              <a:t>1. </a:t>
            </a:r>
            <a:r>
              <a:rPr lang="ru-RU" sz="2300" b="1" dirty="0" smtClean="0"/>
              <a:t>Эмметропия</a:t>
            </a:r>
            <a:r>
              <a:rPr lang="ru-RU" sz="2300" dirty="0" smtClean="0"/>
              <a:t>  – соразмерная, нормальная рефракция, при  которой главный фокус совпадает с сетчаткой. Хрусталик формирует на сетчатке перевернутое, уменьшенное изображение.</a:t>
            </a:r>
          </a:p>
          <a:p>
            <a:pPr lvl="0">
              <a:buNone/>
            </a:pPr>
            <a:r>
              <a:rPr lang="ru-RU" sz="2300" b="1" i="1" dirty="0" smtClean="0"/>
              <a:t>2. </a:t>
            </a:r>
            <a:r>
              <a:rPr lang="ru-RU" sz="2300" b="1" dirty="0" smtClean="0"/>
              <a:t>Близорукость </a:t>
            </a:r>
            <a:r>
              <a:rPr lang="ru-RU" sz="2300" b="1" i="1" dirty="0" smtClean="0"/>
              <a:t>(миопия)</a:t>
            </a:r>
            <a:r>
              <a:rPr lang="ru-RU" sz="2300" dirty="0" smtClean="0"/>
              <a:t> – аномалия рефракции связана с удлинением глазного яблока, при  которой главный фокус расположен впереди сетчатки. При этом отдаленные предметы видны неотчетливо. Для коррекции зрения используют двояковогнутые линзы (-), т.е. рассеивающие.</a:t>
            </a:r>
            <a:endParaRPr lang="ru-RU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93988" y="316090"/>
            <a:ext cx="6326187" cy="5810074"/>
          </a:xfrm>
        </p:spPr>
        <p:txBody>
          <a:bodyPr/>
          <a:lstStyle/>
          <a:p>
            <a:pPr lvl="0">
              <a:buNone/>
            </a:pPr>
            <a:r>
              <a:rPr lang="ru-RU" sz="2200" b="1" dirty="0" smtClean="0"/>
              <a:t>3. Дальнозоркость</a:t>
            </a:r>
            <a:r>
              <a:rPr lang="ru-RU" sz="2200" b="1" i="1" dirty="0" smtClean="0"/>
              <a:t> (гиперметропия)</a:t>
            </a:r>
            <a:r>
              <a:rPr lang="ru-RU" sz="2200" dirty="0" smtClean="0"/>
              <a:t> –   аномалия рефракции связана с укорочением глазного яблока, при которой главный фокус расположен за сетчаткой. При этом близкие предметы видны неотчетливо. Для коррекции зрения используют двояковыпуклые линзы (+), т.е. собирающие.</a:t>
            </a:r>
          </a:p>
          <a:p>
            <a:endParaRPr lang="ru-RU" sz="2200" dirty="0"/>
          </a:p>
        </p:txBody>
      </p:sp>
      <p:pic>
        <p:nvPicPr>
          <p:cNvPr id="4" name="Picture 2" descr="C:\Users\1\Desktop\Новая папка (2)\im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3194756"/>
            <a:ext cx="8895644" cy="294075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68978" y="274638"/>
            <a:ext cx="5717822" cy="684918"/>
          </a:xfrm>
        </p:spPr>
        <p:txBody>
          <a:bodyPr/>
          <a:lstStyle/>
          <a:p>
            <a:r>
              <a:rPr lang="ru-RU" b="1" dirty="0" smtClean="0"/>
              <a:t>Виды рефракции</a:t>
            </a:r>
            <a:endParaRPr lang="ru-RU" b="1" dirty="0"/>
          </a:p>
        </p:txBody>
      </p:sp>
      <p:pic>
        <p:nvPicPr>
          <p:cNvPr id="1026" name="Picture 2" descr="E:\Мед колледж\Анатомия\сенсорные системы\рецепторы слуха,зрение\dnaclub_36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001063" y="1092731"/>
            <a:ext cx="5643602" cy="57652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 ЛИТЕРАТУРА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9183" y="1417638"/>
            <a:ext cx="878816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Смольянникова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Н.В., Анатомия и физиология. Учебник [Текст] / Н.В.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Смольянникова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Е.Ф.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Фалина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В.А.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Сагун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ГЭОТАР-Медиа, 2018 г., 559 с</a:t>
            </a:r>
            <a:r>
              <a:rPr lang="ru-RU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источники: 2.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Сапин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М.Р., Анатомия человека атлас: учебное пособие для медицинских училищ и колледжей [Текст] / М.Р.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Сапин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З.Г.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Брыксина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С.В.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ГЭОТАР-Медиа, 2015 г., 376 с 3. /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Брыксина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З.Г., Анатомия человека. Учебник для медицинских училищ и колледжей [Текст] / З.Г.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Брыксина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М.Р.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Сапин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С.В.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ГЭОТАРМедиа2016 г., 424 с. 4. Самусев Р.П., Атлас анатомии человека. Учебное пособие для студентов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медколледжей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[Текст] / Р.П. Самусев - Мир и образование, 2015, 704с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ресурсы 1. Клуб основы физиологии и анатомии / [Электронный ресурс] // http://www.vitaminov.net/rus-anatomy-0-0-0.html/ 2. Электронная библиотека / [Электронный ресурс] // http://bashmorphology.ru/documents/pr_san_oda_sf.pdf/ 3. Анатомия.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Виртуалоьный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атлас. Строение человека / [Электронный ресурс] // http://www.e-anatomy.ru/</a:t>
            </a:r>
          </a:p>
        </p:txBody>
      </p:sp>
    </p:spTree>
    <p:extLst>
      <p:ext uri="{BB962C8B-B14F-4D97-AF65-F5344CB8AC3E}">
        <p14:creationId xmlns:p14="http://schemas.microsoft.com/office/powerpoint/2010/main" val="3971338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56" y="274638"/>
            <a:ext cx="8771819" cy="526873"/>
          </a:xfrm>
        </p:spPr>
        <p:txBody>
          <a:bodyPr/>
          <a:lstStyle/>
          <a:p>
            <a:r>
              <a:rPr lang="ru-RU" b="1" i="1" dirty="0" smtClean="0"/>
              <a:t>1. </a:t>
            </a:r>
            <a:r>
              <a:rPr lang="ru-RU" b="1" dirty="0" smtClean="0"/>
              <a:t>Периферический отдел – рецепторы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8044" y="790222"/>
            <a:ext cx="8771674" cy="5782050"/>
          </a:xfrm>
        </p:spPr>
        <p:txBody>
          <a:bodyPr/>
          <a:lstStyle/>
          <a:p>
            <a:pPr lvl="0">
              <a:buNone/>
            </a:pPr>
            <a:r>
              <a:rPr lang="ru-RU" sz="2000" dirty="0" smtClean="0"/>
              <a:t>Рецепторы получают информацию об окружающей среде в виде сигналов.</a:t>
            </a:r>
          </a:p>
          <a:p>
            <a:pPr>
              <a:buNone/>
            </a:pPr>
            <a:r>
              <a:rPr lang="ru-RU" sz="2000" b="1" dirty="0" smtClean="0"/>
              <a:t>Свойства рецепторов</a:t>
            </a:r>
            <a:r>
              <a:rPr lang="ru-RU" sz="2000" dirty="0" smtClean="0"/>
              <a:t>:</a:t>
            </a:r>
          </a:p>
          <a:p>
            <a:r>
              <a:rPr lang="ru-RU" sz="2000" dirty="0" smtClean="0"/>
              <a:t>высокая возбудимость;</a:t>
            </a:r>
          </a:p>
          <a:p>
            <a:r>
              <a:rPr lang="ru-RU" sz="2000" dirty="0" smtClean="0"/>
              <a:t>специфичность рецепторов;</a:t>
            </a:r>
          </a:p>
          <a:p>
            <a:r>
              <a:rPr lang="ru-RU" sz="2000" dirty="0" smtClean="0"/>
              <a:t>с увеличением силы раздражения возрастает интенсивность ощущения;</a:t>
            </a:r>
          </a:p>
          <a:p>
            <a:r>
              <a:rPr lang="ru-RU" sz="2000" dirty="0" smtClean="0"/>
              <a:t>адаптация, т.е. приспособление к силе действующего раздражителя (например, к шуму, к запаху, давлению);</a:t>
            </a:r>
          </a:p>
          <a:p>
            <a:r>
              <a:rPr lang="ru-RU" sz="2000" dirty="0" smtClean="0"/>
              <a:t>преобразуют энергию сигнала в нервные импульсы (кодирование любого вида энергии (химической, механической, световой и др.) в нервные импульсы.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Виды рецепторов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3511" y="1061156"/>
            <a:ext cx="8237714" cy="5582554"/>
          </a:xfrm>
        </p:spPr>
        <p:txBody>
          <a:bodyPr/>
          <a:lstStyle/>
          <a:p>
            <a:pPr marL="457200" lvl="0" indent="-457200">
              <a:buNone/>
            </a:pPr>
            <a:r>
              <a:rPr lang="ru-RU" sz="2100" i="1" dirty="0" smtClean="0"/>
              <a:t>1) </a:t>
            </a:r>
            <a:r>
              <a:rPr lang="ru-RU" sz="2100" b="1" dirty="0" smtClean="0"/>
              <a:t>экстерорецепторы</a:t>
            </a:r>
            <a:r>
              <a:rPr lang="ru-RU" sz="2100" i="1" dirty="0" smtClean="0"/>
              <a:t> –</a:t>
            </a:r>
            <a:r>
              <a:rPr lang="ru-RU" sz="2100" dirty="0" smtClean="0"/>
              <a:t> рецепторы внешних анализаторов, </a:t>
            </a:r>
          </a:p>
          <a:p>
            <a:pPr lvl="0">
              <a:buNone/>
            </a:pPr>
            <a:r>
              <a:rPr lang="ru-RU" sz="2100" i="1" dirty="0" smtClean="0"/>
              <a:t>2) </a:t>
            </a:r>
            <a:r>
              <a:rPr lang="ru-RU" sz="2100" b="1" dirty="0" smtClean="0"/>
              <a:t>интерорецепторы</a:t>
            </a:r>
            <a:r>
              <a:rPr lang="ru-RU" sz="2100" i="1" dirty="0" smtClean="0"/>
              <a:t> – </a:t>
            </a:r>
            <a:r>
              <a:rPr lang="ru-RU" sz="2100" dirty="0" smtClean="0"/>
              <a:t>рецепторы внутренних анализаторов,</a:t>
            </a:r>
          </a:p>
          <a:p>
            <a:pPr lvl="0">
              <a:buNone/>
            </a:pPr>
            <a:r>
              <a:rPr lang="ru-RU" sz="2100" i="1" dirty="0" smtClean="0"/>
              <a:t>3) </a:t>
            </a:r>
            <a:r>
              <a:rPr lang="ru-RU" sz="2100" b="1" dirty="0" smtClean="0"/>
              <a:t>проприорецепторы</a:t>
            </a:r>
            <a:r>
              <a:rPr lang="ru-RU" sz="2100" i="1" dirty="0" smtClean="0"/>
              <a:t> – </a:t>
            </a:r>
            <a:r>
              <a:rPr lang="ru-RU" sz="2100" dirty="0" smtClean="0"/>
              <a:t>рецепторы мышц, связок, сухожилий.</a:t>
            </a:r>
          </a:p>
          <a:p>
            <a:pPr>
              <a:buNone/>
            </a:pPr>
            <a:endParaRPr lang="ru-RU" sz="2100" dirty="0" smtClean="0"/>
          </a:p>
          <a:p>
            <a:pPr>
              <a:buNone/>
            </a:pPr>
            <a:r>
              <a:rPr lang="ru-RU" sz="2100" dirty="0" smtClean="0"/>
              <a:t>Все рецепторы внешних анализаторов делятся на 2 группы: </a:t>
            </a:r>
          </a:p>
          <a:p>
            <a:pPr lvl="0"/>
            <a:r>
              <a:rPr lang="ru-RU" sz="2100" b="1" dirty="0" smtClean="0"/>
              <a:t>дистанционные</a:t>
            </a:r>
            <a:r>
              <a:rPr lang="ru-RU" sz="2100" dirty="0" smtClean="0"/>
              <a:t> рецепторы (зрительные, слуховые, обонятельные) </a:t>
            </a:r>
          </a:p>
          <a:p>
            <a:pPr lvl="0"/>
            <a:r>
              <a:rPr lang="ru-RU" sz="2100" dirty="0" smtClean="0"/>
              <a:t> </a:t>
            </a:r>
            <a:r>
              <a:rPr lang="ru-RU" sz="2100" b="1" dirty="0" smtClean="0"/>
              <a:t>контактные</a:t>
            </a:r>
            <a:r>
              <a:rPr lang="ru-RU" sz="2100" dirty="0" smtClean="0"/>
              <a:t> рецепторы (тактильные, вкусовые, болевые, температурные).</a:t>
            </a:r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6090" y="1004712"/>
            <a:ext cx="8704086" cy="5121452"/>
          </a:xfrm>
        </p:spPr>
        <p:txBody>
          <a:bodyPr/>
          <a:lstStyle/>
          <a:p>
            <a:pPr lvl="0">
              <a:buNone/>
            </a:pPr>
            <a:r>
              <a:rPr lang="ru-RU" b="1" dirty="0" smtClean="0"/>
              <a:t>2. Проводниковый отдел (проводящие пути) – </a:t>
            </a:r>
            <a:r>
              <a:rPr lang="ru-RU" dirty="0" smtClean="0"/>
              <a:t>нервы и подкорковые центры мозга.</a:t>
            </a:r>
          </a:p>
          <a:p>
            <a:pPr lvl="0">
              <a:buNone/>
            </a:pPr>
            <a:r>
              <a:rPr lang="ru-RU" b="1" dirty="0" smtClean="0"/>
              <a:t>3. Центральный отдел – высшие корковые центры ГМ</a:t>
            </a:r>
            <a:r>
              <a:rPr lang="ru-RU" dirty="0" smtClean="0"/>
              <a:t> – здесь происходит анализ поступившей информации, синтез и опознание сигнала.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455613" y="553157"/>
            <a:ext cx="7313612" cy="891821"/>
          </a:xfrm>
        </p:spPr>
        <p:txBody>
          <a:bodyPr/>
          <a:lstStyle/>
          <a:p>
            <a:r>
              <a:rPr lang="ru-RU" sz="3600" b="1" dirty="0" smtClean="0"/>
              <a:t>Виды анализаторов</a:t>
            </a:r>
            <a:endParaRPr lang="ru-RU" sz="3600" b="1" dirty="0"/>
          </a:p>
        </p:txBody>
      </p:sp>
      <p:sp>
        <p:nvSpPr>
          <p:cNvPr id="56325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Picture 2" descr="H:\органы чувств\Безымянный 1.jpg"/>
          <p:cNvPicPr>
            <a:picLocks noChangeAspect="1" noChangeArrowheads="1"/>
          </p:cNvPicPr>
          <p:nvPr/>
        </p:nvPicPr>
        <p:blipFill>
          <a:blip r:embed="rId3"/>
          <a:srcRect t="9592"/>
          <a:stretch>
            <a:fillRect/>
          </a:stretch>
        </p:blipFill>
        <p:spPr bwMode="auto">
          <a:xfrm>
            <a:off x="262997" y="1524000"/>
            <a:ext cx="8632647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_Text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TM2_Text"/>
</p:tagLst>
</file>

<file path=ppt/theme/theme1.xml><?xml version="1.0" encoding="utf-8"?>
<a:theme xmlns:a="http://schemas.openxmlformats.org/drawingml/2006/main" name="ЛЕКЦИЯ Глаз">
  <a:themeElements>
    <a:clrScheme name="Office Theme 2">
      <a:dk1>
        <a:srgbClr val="000000"/>
      </a:dk1>
      <a:lt1>
        <a:srgbClr val="99CCFF"/>
      </a:lt1>
      <a:dk2>
        <a:srgbClr val="000000"/>
      </a:dk2>
      <a:lt2>
        <a:srgbClr val="CCCCCC"/>
      </a:lt2>
      <a:accent1>
        <a:srgbClr val="48468C"/>
      </a:accent1>
      <a:accent2>
        <a:srgbClr val="1F6660"/>
      </a:accent2>
      <a:accent3>
        <a:srgbClr val="CAE2FF"/>
      </a:accent3>
      <a:accent4>
        <a:srgbClr val="000000"/>
      </a:accent4>
      <a:accent5>
        <a:srgbClr val="B1B0C5"/>
      </a:accent5>
      <a:accent6>
        <a:srgbClr val="1B5C56"/>
      </a:accent6>
      <a:hlink>
        <a:srgbClr val="224B73"/>
      </a:hlink>
      <a:folHlink>
        <a:srgbClr val="583973"/>
      </a:folHlink>
    </a:clrScheme>
    <a:fontScheme name="Office Them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99CCFF"/>
        </a:lt1>
        <a:dk2>
          <a:srgbClr val="000000"/>
        </a:dk2>
        <a:lt2>
          <a:srgbClr val="CCCCCC"/>
        </a:lt2>
        <a:accent1>
          <a:srgbClr val="315F8C"/>
        </a:accent1>
        <a:accent2>
          <a:srgbClr val="1C548C"/>
        </a:accent2>
        <a:accent3>
          <a:srgbClr val="CAE2FF"/>
        </a:accent3>
        <a:accent4>
          <a:srgbClr val="000000"/>
        </a:accent4>
        <a:accent5>
          <a:srgbClr val="ADB6C5"/>
        </a:accent5>
        <a:accent6>
          <a:srgbClr val="184B7E"/>
        </a:accent6>
        <a:hlink>
          <a:srgbClr val="224B73"/>
        </a:hlink>
        <a:folHlink>
          <a:srgbClr val="0039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99CCFF"/>
        </a:lt1>
        <a:dk2>
          <a:srgbClr val="000000"/>
        </a:dk2>
        <a:lt2>
          <a:srgbClr val="CCCCCC"/>
        </a:lt2>
        <a:accent1>
          <a:srgbClr val="48468C"/>
        </a:accent1>
        <a:accent2>
          <a:srgbClr val="1F6660"/>
        </a:accent2>
        <a:accent3>
          <a:srgbClr val="CAE2FF"/>
        </a:accent3>
        <a:accent4>
          <a:srgbClr val="000000"/>
        </a:accent4>
        <a:accent5>
          <a:srgbClr val="B1B0C5"/>
        </a:accent5>
        <a:accent6>
          <a:srgbClr val="1B5C56"/>
        </a:accent6>
        <a:hlink>
          <a:srgbClr val="224B73"/>
        </a:hlink>
        <a:folHlink>
          <a:srgbClr val="5839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99CCFF"/>
        </a:lt1>
        <a:dk2>
          <a:srgbClr val="000000"/>
        </a:dk2>
        <a:lt2>
          <a:srgbClr val="CCCCCC"/>
        </a:lt2>
        <a:accent1>
          <a:srgbClr val="73622E"/>
        </a:accent1>
        <a:accent2>
          <a:srgbClr val="265380"/>
        </a:accent2>
        <a:accent3>
          <a:srgbClr val="CAE2FF"/>
        </a:accent3>
        <a:accent4>
          <a:srgbClr val="000000"/>
        </a:accent4>
        <a:accent5>
          <a:srgbClr val="BCB7AD"/>
        </a:accent5>
        <a:accent6>
          <a:srgbClr val="214A73"/>
        </a:accent6>
        <a:hlink>
          <a:srgbClr val="6E3921"/>
        </a:hlink>
        <a:folHlink>
          <a:srgbClr val="661F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99CCFF"/>
        </a:lt1>
        <a:dk2>
          <a:srgbClr val="000000"/>
        </a:dk2>
        <a:lt2>
          <a:srgbClr val="CCCCCC"/>
        </a:lt2>
        <a:accent1>
          <a:srgbClr val="525E1C"/>
        </a:accent1>
        <a:accent2>
          <a:srgbClr val="734F22"/>
        </a:accent2>
        <a:accent3>
          <a:srgbClr val="CAE2FF"/>
        </a:accent3>
        <a:accent4>
          <a:srgbClr val="000000"/>
        </a:accent4>
        <a:accent5>
          <a:srgbClr val="B3B6AB"/>
        </a:accent5>
        <a:accent6>
          <a:srgbClr val="68471E"/>
        </a:accent6>
        <a:hlink>
          <a:srgbClr val="661F54"/>
        </a:hlink>
        <a:folHlink>
          <a:srgbClr val="224B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315F8C"/>
        </a:accent1>
        <a:accent2>
          <a:srgbClr val="1C548C"/>
        </a:accent2>
        <a:accent3>
          <a:srgbClr val="FFFFFF"/>
        </a:accent3>
        <a:accent4>
          <a:srgbClr val="000000"/>
        </a:accent4>
        <a:accent5>
          <a:srgbClr val="ADB6C5"/>
        </a:accent5>
        <a:accent6>
          <a:srgbClr val="184B7E"/>
        </a:accent6>
        <a:hlink>
          <a:srgbClr val="224B73"/>
        </a:hlink>
        <a:folHlink>
          <a:srgbClr val="0039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48468C"/>
        </a:accent1>
        <a:accent2>
          <a:srgbClr val="1F6660"/>
        </a:accent2>
        <a:accent3>
          <a:srgbClr val="FFFFFF"/>
        </a:accent3>
        <a:accent4>
          <a:srgbClr val="000000"/>
        </a:accent4>
        <a:accent5>
          <a:srgbClr val="B1B0C5"/>
        </a:accent5>
        <a:accent6>
          <a:srgbClr val="1B5C56"/>
        </a:accent6>
        <a:hlink>
          <a:srgbClr val="224B73"/>
        </a:hlink>
        <a:folHlink>
          <a:srgbClr val="5839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73622E"/>
        </a:accent1>
        <a:accent2>
          <a:srgbClr val="265380"/>
        </a:accent2>
        <a:accent3>
          <a:srgbClr val="FFFFFF"/>
        </a:accent3>
        <a:accent4>
          <a:srgbClr val="000000"/>
        </a:accent4>
        <a:accent5>
          <a:srgbClr val="BCB7AD"/>
        </a:accent5>
        <a:accent6>
          <a:srgbClr val="214A73"/>
        </a:accent6>
        <a:hlink>
          <a:srgbClr val="6E3921"/>
        </a:hlink>
        <a:folHlink>
          <a:srgbClr val="661F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525E1C"/>
        </a:accent1>
        <a:accent2>
          <a:srgbClr val="734F22"/>
        </a:accent2>
        <a:accent3>
          <a:srgbClr val="FFFFFF"/>
        </a:accent3>
        <a:accent4>
          <a:srgbClr val="000000"/>
        </a:accent4>
        <a:accent5>
          <a:srgbClr val="B3B6AB"/>
        </a:accent5>
        <a:accent6>
          <a:srgbClr val="68471E"/>
        </a:accent6>
        <a:hlink>
          <a:srgbClr val="661F54"/>
        </a:hlink>
        <a:folHlink>
          <a:srgbClr val="224B7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2">
      <a:dk1>
        <a:srgbClr val="000000"/>
      </a:dk1>
      <a:lt1>
        <a:srgbClr val="99CCFF"/>
      </a:lt1>
      <a:dk2>
        <a:srgbClr val="000000"/>
      </a:dk2>
      <a:lt2>
        <a:srgbClr val="CCCCCC"/>
      </a:lt2>
      <a:accent1>
        <a:srgbClr val="48468C"/>
      </a:accent1>
      <a:accent2>
        <a:srgbClr val="1F6660"/>
      </a:accent2>
      <a:accent3>
        <a:srgbClr val="CAE2FF"/>
      </a:accent3>
      <a:accent4>
        <a:srgbClr val="000000"/>
      </a:accent4>
      <a:accent5>
        <a:srgbClr val="B1B0C5"/>
      </a:accent5>
      <a:accent6>
        <a:srgbClr val="1B5C56"/>
      </a:accent6>
      <a:hlink>
        <a:srgbClr val="224B73"/>
      </a:hlink>
      <a:folHlink>
        <a:srgbClr val="583973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99CCFF"/>
        </a:lt1>
        <a:dk2>
          <a:srgbClr val="000000"/>
        </a:dk2>
        <a:lt2>
          <a:srgbClr val="CCCCCC"/>
        </a:lt2>
        <a:accent1>
          <a:srgbClr val="315F8C"/>
        </a:accent1>
        <a:accent2>
          <a:srgbClr val="1C548C"/>
        </a:accent2>
        <a:accent3>
          <a:srgbClr val="CAE2FF"/>
        </a:accent3>
        <a:accent4>
          <a:srgbClr val="000000"/>
        </a:accent4>
        <a:accent5>
          <a:srgbClr val="ADB6C5"/>
        </a:accent5>
        <a:accent6>
          <a:srgbClr val="184B7E"/>
        </a:accent6>
        <a:hlink>
          <a:srgbClr val="224B73"/>
        </a:hlink>
        <a:folHlink>
          <a:srgbClr val="0039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99CCFF"/>
        </a:lt1>
        <a:dk2>
          <a:srgbClr val="000000"/>
        </a:dk2>
        <a:lt2>
          <a:srgbClr val="CCCCCC"/>
        </a:lt2>
        <a:accent1>
          <a:srgbClr val="48468C"/>
        </a:accent1>
        <a:accent2>
          <a:srgbClr val="1F6660"/>
        </a:accent2>
        <a:accent3>
          <a:srgbClr val="CAE2FF"/>
        </a:accent3>
        <a:accent4>
          <a:srgbClr val="000000"/>
        </a:accent4>
        <a:accent5>
          <a:srgbClr val="B1B0C5"/>
        </a:accent5>
        <a:accent6>
          <a:srgbClr val="1B5C56"/>
        </a:accent6>
        <a:hlink>
          <a:srgbClr val="224B73"/>
        </a:hlink>
        <a:folHlink>
          <a:srgbClr val="5839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99CCFF"/>
        </a:lt1>
        <a:dk2>
          <a:srgbClr val="000000"/>
        </a:dk2>
        <a:lt2>
          <a:srgbClr val="CCCCCC"/>
        </a:lt2>
        <a:accent1>
          <a:srgbClr val="73622E"/>
        </a:accent1>
        <a:accent2>
          <a:srgbClr val="265380"/>
        </a:accent2>
        <a:accent3>
          <a:srgbClr val="CAE2FF"/>
        </a:accent3>
        <a:accent4>
          <a:srgbClr val="000000"/>
        </a:accent4>
        <a:accent5>
          <a:srgbClr val="BCB7AD"/>
        </a:accent5>
        <a:accent6>
          <a:srgbClr val="214A73"/>
        </a:accent6>
        <a:hlink>
          <a:srgbClr val="6E3921"/>
        </a:hlink>
        <a:folHlink>
          <a:srgbClr val="661F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99CCFF"/>
        </a:lt1>
        <a:dk2>
          <a:srgbClr val="000000"/>
        </a:dk2>
        <a:lt2>
          <a:srgbClr val="CCCCCC"/>
        </a:lt2>
        <a:accent1>
          <a:srgbClr val="525E1C"/>
        </a:accent1>
        <a:accent2>
          <a:srgbClr val="734F22"/>
        </a:accent2>
        <a:accent3>
          <a:srgbClr val="CAE2FF"/>
        </a:accent3>
        <a:accent4>
          <a:srgbClr val="000000"/>
        </a:accent4>
        <a:accent5>
          <a:srgbClr val="B3B6AB"/>
        </a:accent5>
        <a:accent6>
          <a:srgbClr val="68471E"/>
        </a:accent6>
        <a:hlink>
          <a:srgbClr val="661F54"/>
        </a:hlink>
        <a:folHlink>
          <a:srgbClr val="224B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315F8C"/>
        </a:accent1>
        <a:accent2>
          <a:srgbClr val="1C548C"/>
        </a:accent2>
        <a:accent3>
          <a:srgbClr val="FFFFFF"/>
        </a:accent3>
        <a:accent4>
          <a:srgbClr val="000000"/>
        </a:accent4>
        <a:accent5>
          <a:srgbClr val="ADB6C5"/>
        </a:accent5>
        <a:accent6>
          <a:srgbClr val="184B7E"/>
        </a:accent6>
        <a:hlink>
          <a:srgbClr val="224B73"/>
        </a:hlink>
        <a:folHlink>
          <a:srgbClr val="0039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48468C"/>
        </a:accent1>
        <a:accent2>
          <a:srgbClr val="1F6660"/>
        </a:accent2>
        <a:accent3>
          <a:srgbClr val="FFFFFF"/>
        </a:accent3>
        <a:accent4>
          <a:srgbClr val="000000"/>
        </a:accent4>
        <a:accent5>
          <a:srgbClr val="B1B0C5"/>
        </a:accent5>
        <a:accent6>
          <a:srgbClr val="1B5C56"/>
        </a:accent6>
        <a:hlink>
          <a:srgbClr val="224B73"/>
        </a:hlink>
        <a:folHlink>
          <a:srgbClr val="5839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73622E"/>
        </a:accent1>
        <a:accent2>
          <a:srgbClr val="265380"/>
        </a:accent2>
        <a:accent3>
          <a:srgbClr val="FFFFFF"/>
        </a:accent3>
        <a:accent4>
          <a:srgbClr val="000000"/>
        </a:accent4>
        <a:accent5>
          <a:srgbClr val="BCB7AD"/>
        </a:accent5>
        <a:accent6>
          <a:srgbClr val="214A73"/>
        </a:accent6>
        <a:hlink>
          <a:srgbClr val="6E3921"/>
        </a:hlink>
        <a:folHlink>
          <a:srgbClr val="661F5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CCCCCC"/>
        </a:lt2>
        <a:accent1>
          <a:srgbClr val="525E1C"/>
        </a:accent1>
        <a:accent2>
          <a:srgbClr val="734F22"/>
        </a:accent2>
        <a:accent3>
          <a:srgbClr val="FFFFFF"/>
        </a:accent3>
        <a:accent4>
          <a:srgbClr val="000000"/>
        </a:accent4>
        <a:accent5>
          <a:srgbClr val="B3B6AB"/>
        </a:accent5>
        <a:accent6>
          <a:srgbClr val="68471E"/>
        </a:accent6>
        <a:hlink>
          <a:srgbClr val="661F54"/>
        </a:hlink>
        <a:folHlink>
          <a:srgbClr val="224B7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ЛЕКЦИЯ Глаз</Template>
  <TotalTime>729</TotalTime>
  <Words>2633</Words>
  <Application>Microsoft Office PowerPoint</Application>
  <PresentationFormat>Экран (4:3)</PresentationFormat>
  <Paragraphs>364</Paragraphs>
  <Slides>57</Slides>
  <Notes>53</Notes>
  <HiddenSlides>2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57</vt:i4>
      </vt:variant>
    </vt:vector>
  </HeadingPairs>
  <TitlesOfParts>
    <vt:vector size="65" baseType="lpstr">
      <vt:lpstr>Arial</vt:lpstr>
      <vt:lpstr>Arial Narrow</vt:lpstr>
      <vt:lpstr>Monotype Corsiva</vt:lpstr>
      <vt:lpstr>Times New Roman</vt:lpstr>
      <vt:lpstr>Wingdings</vt:lpstr>
      <vt:lpstr>Wingdings 2</vt:lpstr>
      <vt:lpstr>ЛЕКЦИЯ Глаз</vt:lpstr>
      <vt:lpstr>1_Default Design</vt:lpstr>
      <vt:lpstr>УЧЕНИЕ ОБ АНАЛИЗАТОРАХ ОРГАН ЗРЕНИЯ</vt:lpstr>
      <vt:lpstr>Данное учебное пособие предназначено для самостоятельной или групповой работы преподавателей ,студентов медицинских  училищ по  теме: «УЧЕНИЕ ОБ АНАЛИЗАТОРАХ ОРГАН ЗРЕНИЯ» </vt:lpstr>
      <vt:lpstr>Введение </vt:lpstr>
      <vt:lpstr> Понятие об анализаторах</vt:lpstr>
      <vt:lpstr>Строение анализатора</vt:lpstr>
      <vt:lpstr>1. Периферический отдел – рецепторы</vt:lpstr>
      <vt:lpstr>Виды рецепторов </vt:lpstr>
      <vt:lpstr>Презентация PowerPoint</vt:lpstr>
      <vt:lpstr>Виды анализаторов</vt:lpstr>
      <vt:lpstr>Органы чувств</vt:lpstr>
      <vt:lpstr>Презентация PowerPoint</vt:lpstr>
      <vt:lpstr>Презентация PowerPoint</vt:lpstr>
      <vt:lpstr>Презентация PowerPoint</vt:lpstr>
      <vt:lpstr>  Строение глаза</vt:lpstr>
      <vt:lpstr>Презентация PowerPoint</vt:lpstr>
      <vt:lpstr>Схема строения глаза</vt:lpstr>
      <vt:lpstr>Оболочки глазного яблока</vt:lpstr>
      <vt:lpstr>2. Средняя – сосудистая оболочка</vt:lpstr>
      <vt:lpstr>Презентация PowerPoint</vt:lpstr>
      <vt:lpstr>Презентация PowerPoint</vt:lpstr>
      <vt:lpstr>Презентация PowerPoint</vt:lpstr>
      <vt:lpstr>3. Внутренняя оболочка – сетчатка</vt:lpstr>
      <vt:lpstr>Фоторецепторы </vt:lpstr>
      <vt:lpstr>Презентация PowerPoint</vt:lpstr>
      <vt:lpstr>Презентация PowerPoint</vt:lpstr>
      <vt:lpstr>Внутреннее ядро глаза</vt:lpstr>
      <vt:lpstr>Презентация PowerPoint</vt:lpstr>
      <vt:lpstr>Презентация PowerPoint</vt:lpstr>
      <vt:lpstr>Прозрачные среды глаза</vt:lpstr>
      <vt:lpstr>Светопреломляющий аппарат</vt:lpstr>
      <vt:lpstr>Презентация PowerPoint</vt:lpstr>
      <vt:lpstr> Вспомогательный аппарат глаза </vt:lpstr>
      <vt:lpstr>Презентация PowerPoint</vt:lpstr>
      <vt:lpstr>  </vt:lpstr>
      <vt:lpstr>Мышцы глаза</vt:lpstr>
      <vt:lpstr>Презентация PowerPoint</vt:lpstr>
      <vt:lpstr>Схема строения зрительного анализатора</vt:lpstr>
      <vt:lpstr>Зрительный анализатор</vt:lpstr>
      <vt:lpstr>Зрительный анализатор</vt:lpstr>
      <vt:lpstr> Основные зрительные функции  </vt:lpstr>
      <vt:lpstr>Центральное зрение</vt:lpstr>
      <vt:lpstr>Таблица Д.А. Сивцева</vt:lpstr>
      <vt:lpstr>Презентация PowerPoint</vt:lpstr>
      <vt:lpstr>Периферическое зрение </vt:lpstr>
      <vt:lpstr>Презентация PowerPoint</vt:lpstr>
      <vt:lpstr>Светоощущение – это способность восприятия света в различных степенях его яркости.</vt:lpstr>
      <vt:lpstr>Цветоощущение – способность глаза различать цвета.</vt:lpstr>
      <vt:lpstr>Что вы видите?</vt:lpstr>
      <vt:lpstr>Презентация PowerPoint</vt:lpstr>
      <vt:lpstr> Бинокулярное зрение </vt:lpstr>
      <vt:lpstr>Аккомодация – способность глаза четко видеть предметы на различном расстоянии.</vt:lpstr>
      <vt:lpstr>Аккомодация </vt:lpstr>
      <vt:lpstr>Рефракция. Патология рефракции</vt:lpstr>
      <vt:lpstr>Виды рефракции</vt:lpstr>
      <vt:lpstr>Презентация PowerPoint</vt:lpstr>
      <vt:lpstr>Виды рефракции</vt:lpstr>
      <vt:lpstr> ЛИТЕРАТУРА</vt:lpstr>
    </vt:vector>
  </TitlesOfParts>
  <Company>TOSHIBA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Зрит анализатор</dc:title>
  <dc:creator>Маргарита</dc:creator>
  <cp:lastModifiedBy>Хисамова Гульнара Загитовна</cp:lastModifiedBy>
  <cp:revision>55</cp:revision>
  <dcterms:created xsi:type="dcterms:W3CDTF">2012-12-30T17:57:05Z</dcterms:created>
  <dcterms:modified xsi:type="dcterms:W3CDTF">2022-05-19T11:10:15Z</dcterms:modified>
</cp:coreProperties>
</file>